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2882900" cy="2882900"/>
  <p:notesSz cx="2882900" cy="2882900"/>
  <p:custDataLst>
    <p:tags r:id="rId23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1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06" d="100"/>
          <a:sy n="206" d="100"/>
        </p:scale>
        <p:origin x="1893" y="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4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6217" y="893699"/>
            <a:ext cx="2450465" cy="6054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32435" y="1614424"/>
            <a:ext cx="2018030" cy="720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3E3A39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3E3A39"/>
                </a:solidFill>
                <a:latin typeface="Microsoft JhengHei Light" panose="020B0304030504040204" charset="-120"/>
                <a:cs typeface="Microsoft JhengHei Light" panose="020B0304030504040204" charset="-120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3E3A39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44145" y="663067"/>
            <a:ext cx="1254061" cy="1902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484693" y="663067"/>
            <a:ext cx="1254061" cy="1902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3E3A39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703" y="1706"/>
            <a:ext cx="2880360" cy="288036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0" y="0"/>
                </a:moveTo>
                <a:lnTo>
                  <a:pt x="2880000" y="0"/>
                </a:lnTo>
                <a:lnTo>
                  <a:pt x="2880000" y="2880000"/>
                </a:lnTo>
                <a:lnTo>
                  <a:pt x="0" y="2880000"/>
                </a:lnTo>
                <a:lnTo>
                  <a:pt x="0" y="0"/>
                </a:lnTo>
                <a:close/>
              </a:path>
            </a:pathLst>
          </a:custGeom>
          <a:ln w="7199">
            <a:solidFill>
              <a:srgbClr val="23191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3709" y="503819"/>
            <a:ext cx="1130935" cy="256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3E3A39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4753" y="725876"/>
            <a:ext cx="1583689" cy="1066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0">
                <a:solidFill>
                  <a:srgbClr val="3E3A39"/>
                </a:solidFill>
                <a:latin typeface="Microsoft JhengHei Light" panose="020B0304030504040204" charset="-120"/>
                <a:cs typeface="Microsoft JhengHei Light" panose="020B0304030504040204" charset="-120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80186" y="2681097"/>
            <a:ext cx="922528" cy="144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44145" y="2681097"/>
            <a:ext cx="663067" cy="144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075688" y="2681097"/>
            <a:ext cx="663067" cy="144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1" Type="http://schemas.openxmlformats.org/officeDocument/2006/relationships/hyperlink" Target="http://zx/xuyanggroup.com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8450" y="298450"/>
            <a:ext cx="2382520" cy="23825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878455" cy="1905"/>
          </a:xfrm>
          <a:custGeom>
            <a:avLst/>
            <a:gdLst/>
            <a:ahLst/>
            <a:cxnLst/>
            <a:rect l="l" t="t" r="r" b="b"/>
            <a:pathLst>
              <a:path w="2878455" h="1905">
                <a:moveTo>
                  <a:pt x="-3599" y="853"/>
                </a:moveTo>
                <a:lnTo>
                  <a:pt x="2881897" y="853"/>
                </a:lnTo>
              </a:path>
            </a:pathLst>
          </a:custGeom>
          <a:ln w="8906">
            <a:solidFill>
              <a:srgbClr val="23191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-1703" y="1706"/>
            <a:ext cx="2880360" cy="288036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0" y="0"/>
                </a:moveTo>
                <a:lnTo>
                  <a:pt x="2880000" y="0"/>
                </a:lnTo>
                <a:lnTo>
                  <a:pt x="2880000" y="2880000"/>
                </a:lnTo>
                <a:lnTo>
                  <a:pt x="0" y="2880000"/>
                </a:lnTo>
                <a:lnTo>
                  <a:pt x="0" y="0"/>
                </a:lnTo>
                <a:close/>
              </a:path>
            </a:pathLst>
          </a:custGeom>
          <a:ln w="7199">
            <a:solidFill>
              <a:srgbClr val="23191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47564" y="184339"/>
            <a:ext cx="1682114" cy="154940"/>
          </a:xfrm>
          <a:custGeom>
            <a:avLst/>
            <a:gdLst/>
            <a:ahLst/>
            <a:cxnLst/>
            <a:rect l="l" t="t" r="r" b="b"/>
            <a:pathLst>
              <a:path w="1682114" h="154940">
                <a:moveTo>
                  <a:pt x="0" y="0"/>
                </a:moveTo>
                <a:lnTo>
                  <a:pt x="1682052" y="0"/>
                </a:lnTo>
                <a:lnTo>
                  <a:pt x="1682052" y="154781"/>
                </a:lnTo>
                <a:lnTo>
                  <a:pt x="0" y="154781"/>
                </a:lnTo>
                <a:lnTo>
                  <a:pt x="0" y="0"/>
                </a:lnTo>
                <a:close/>
              </a:path>
            </a:pathLst>
          </a:custGeom>
          <a:solidFill>
            <a:srgbClr val="1671AC"/>
          </a:solidFill>
        </p:spPr>
        <p:txBody>
          <a:bodyPr wrap="square" lIns="0" tIns="0" rIns="0" bIns="0" rtlCol="0"/>
          <a:lstStyle/>
          <a:p>
            <a:r>
              <a:rPr lang="zh-CN" sz="70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五、</a:t>
            </a:r>
            <a:r>
              <a:rPr lang="en-US" altLang="zh-CN" sz="70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APP</a:t>
            </a:r>
            <a:r>
              <a:rPr lang="zh-CN" altLang="en-US" sz="70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软件功能主要包括以下功能</a:t>
            </a:r>
            <a:r>
              <a:rPr lang="zh-CN" altLang="en-US" sz="80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endParaRPr lang="zh-CN" altLang="en-US" sz="800">
              <a:solidFill>
                <a:schemeClr val="bg1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0757" y="426925"/>
            <a:ext cx="2233295" cy="89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b="1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ED201_WIFI_XXX</a:t>
            </a:r>
            <a:r>
              <a:rPr sz="500" b="1" spc="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设备</a:t>
            </a:r>
            <a:r>
              <a:rPr sz="500" b="1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,</a:t>
            </a:r>
            <a:r>
              <a:rPr sz="500" b="1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登</a:t>
            </a:r>
            <a:r>
              <a:rPr sz="500" b="1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录密码</a:t>
            </a:r>
            <a:r>
              <a:rPr sz="500" b="1" spc="-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：12345678，</a:t>
            </a:r>
            <a:r>
              <a:rPr sz="500" b="1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连接</a:t>
            </a:r>
            <a:r>
              <a:rPr sz="500" b="1" spc="-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后</a:t>
            </a:r>
            <a:r>
              <a:rPr sz="500" b="1" spc="-20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500" b="1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对储存卡进⾏格式</a:t>
            </a:r>
            <a:r>
              <a:rPr sz="500" b="1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化</a:t>
            </a:r>
            <a:r>
              <a:rPr sz="500" b="1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500" b="1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294727" y="339930"/>
            <a:ext cx="2233295" cy="89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sz="500" b="1" spc="30" dirty="0">
                <a:solidFill>
                  <a:srgbClr val="1671AC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温馨提示：</a:t>
            </a:r>
            <a:r>
              <a:rPr lang="zh-CN" sz="500" b="1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当安装好设备后，点击打开手机</a:t>
            </a:r>
            <a:r>
              <a:rPr lang="en-US" altLang="zh-CN" sz="500" b="1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lang="zh-CN" altLang="en-US" sz="500" b="1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设备设置</a:t>
            </a:r>
            <a:r>
              <a:rPr lang="en-US" altLang="zh-CN" sz="500" b="1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</a:t>
            </a:r>
            <a:r>
              <a:rPr lang="zh-CN" altLang="en-US" sz="500" b="1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，用</a:t>
            </a:r>
            <a:r>
              <a:rPr lang="en-US" altLang="zh-CN" sz="500" b="1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WIFI</a:t>
            </a:r>
            <a:r>
              <a:rPr lang="zh-CN" altLang="en-US" sz="500" b="1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连接</a:t>
            </a:r>
            <a:endParaRPr lang="zh-CN" altLang="en-US" sz="500" b="1" spc="30" dirty="0">
              <a:solidFill>
                <a:srgbClr val="3E3A39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226695" y="528320"/>
          <a:ext cx="2454275" cy="21964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1310"/>
                <a:gridCol w="481330"/>
                <a:gridCol w="422275"/>
                <a:gridCol w="633730"/>
                <a:gridCol w="595630"/>
              </a:tblGrid>
              <a:tr h="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序号</a:t>
                      </a:r>
                      <a:endParaRPr lang="zh-CN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模块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功能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描述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</a:t>
                      </a:r>
                      <a:endParaRPr 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相册 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照片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连接设备Wi-Fi后可查看设备TF卡存储的视频文件，按时间倒序显示，用户可下载至手机相册或者进行删除文件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视频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2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紧急事件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2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07010">
                <a:tc rowSpan="1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</a:t>
                      </a:r>
                      <a:endParaRPr 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小旭智行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设备相册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1.照片</a:t>
                      </a:r>
                      <a:endParaRPr 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2.视频</a:t>
                      </a:r>
                      <a:endParaRPr 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3.紧急事件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实时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进入实时视频界面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16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设置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设备管理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设备信息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版本号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修改设备WIFI密码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客户自定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麦克风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开/关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格式化存储卡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可格式化存储卡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恢复出厂设置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设备恢复出厂设定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设备重启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可重启设备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每段录像时长设置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1min/2min/3min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记录管理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录像分辨率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VGA@30fps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720@30fps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1080@30fps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感应灵敏度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关闭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低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中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高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</a:t>
                      </a:r>
                      <a:endParaRPr 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我的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消息箱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能够接收设备的异常提醒消息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帮助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常见问题介绍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反馈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意见反馈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设置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清理缓存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37795"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关于APP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1.联系我们</a:t>
                      </a:r>
                      <a:endParaRPr 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45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2.查看APP版本</a:t>
                      </a:r>
                      <a:endParaRPr lang="en-US" altLang="en-US" sz="45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7564" y="187514"/>
            <a:ext cx="2428240" cy="297180"/>
          </a:xfrm>
          <a:custGeom>
            <a:avLst/>
            <a:gdLst/>
            <a:ahLst/>
            <a:cxnLst/>
            <a:rect l="l" t="t" r="r" b="b"/>
            <a:pathLst>
              <a:path w="2428240" h="297180">
                <a:moveTo>
                  <a:pt x="0" y="0"/>
                </a:moveTo>
                <a:lnTo>
                  <a:pt x="2427998" y="0"/>
                </a:lnTo>
                <a:lnTo>
                  <a:pt x="2427998" y="296960"/>
                </a:lnTo>
                <a:lnTo>
                  <a:pt x="0" y="296960"/>
                </a:lnTo>
                <a:lnTo>
                  <a:pt x="0" y="0"/>
                </a:lnTo>
                <a:close/>
              </a:path>
            </a:pathLst>
          </a:custGeom>
          <a:solidFill>
            <a:srgbClr val="16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52954" y="177740"/>
            <a:ext cx="2413000" cy="243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 marR="5080" algn="just">
              <a:lnSpc>
                <a:spcPct val="116000"/>
              </a:lnSpc>
              <a:spcBef>
                <a:spcPts val="100"/>
              </a:spcBef>
            </a:pPr>
            <a:r>
              <a:rPr sz="750" b="0" spc="1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六</a:t>
            </a:r>
            <a:r>
              <a:rPr sz="750" b="0" spc="-35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</a:t>
            </a:r>
            <a:r>
              <a:rPr sz="750" b="0" spc="5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</a:t>
            </a:r>
            <a:r>
              <a:rPr sz="750" b="0" spc="3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</a:t>
            </a:r>
            <a:r>
              <a:rPr sz="750" b="0" spc="-2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C</a:t>
            </a:r>
            <a:r>
              <a:rPr sz="750" b="0" spc="2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相关服务的开通及操作流程简要说</a:t>
            </a:r>
            <a:r>
              <a:rPr sz="750" b="0" spc="-3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明</a:t>
            </a:r>
            <a:r>
              <a:rPr sz="750" b="0" spc="-30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750" b="0" spc="2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具体操</a:t>
            </a:r>
            <a:r>
              <a:rPr sz="750" b="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作 </a:t>
            </a:r>
            <a:r>
              <a:rPr sz="750" b="0" spc="2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步骤</a:t>
            </a:r>
            <a:r>
              <a:rPr sz="750" b="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⻅</a:t>
            </a:r>
            <a:r>
              <a:rPr sz="750" b="0" spc="1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APP</a:t>
            </a:r>
            <a:r>
              <a:rPr sz="750" b="0" spc="2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帮助⾥</a:t>
            </a:r>
            <a:r>
              <a:rPr sz="750" b="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⾯</a:t>
            </a:r>
            <a:r>
              <a:rPr sz="750" b="0" spc="2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ETC使⽤说明</a:t>
            </a:r>
            <a:r>
              <a:rPr sz="750" b="0" spc="3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书</a:t>
            </a:r>
            <a:r>
              <a:rPr sz="750" b="0" spc="-22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75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8260" marR="73025" algn="just">
              <a:lnSpc>
                <a:spcPct val="135000"/>
              </a:lnSpc>
              <a:spcBef>
                <a:spcPts val="350"/>
              </a:spcBef>
              <a:buClr>
                <a:srgbClr val="000000"/>
              </a:buClr>
              <a:buSzPct val="83000"/>
              <a:buAutoNum type="arabicPeriod"/>
              <a:tabLst>
                <a:tab pos="118110" algn="l"/>
              </a:tabLst>
            </a:pPr>
            <a:r>
              <a:rPr sz="600" b="0" u="sng" spc="35" dirty="0" err="1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申请开</a:t>
            </a:r>
            <a:r>
              <a:rPr sz="600" b="0" u="sng" spc="25" dirty="0" err="1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通</a:t>
            </a:r>
            <a:r>
              <a:rPr sz="600" b="0" u="sng" spc="40" dirty="0" err="1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ET</a:t>
            </a:r>
            <a:r>
              <a:rPr sz="600" b="0" u="sng" spc="-15" dirty="0" err="1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C</a:t>
            </a:r>
            <a:r>
              <a:rPr sz="600" b="0" u="sng" spc="-270" dirty="0" err="1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35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需按提⽰</a:t>
            </a:r>
            <a:r>
              <a:rPr sz="600" b="0" spc="-260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</a:t>
            </a:r>
            <a:r>
              <a:rPr lang="en-US"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sz="600" b="0" spc="35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乐速</a:t>
            </a:r>
            <a:r>
              <a:rPr sz="600" b="0" spc="30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通</a:t>
            </a:r>
            <a:r>
              <a:rPr lang="zh-CN" altLang="en-US"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</a:t>
            </a:r>
            <a:r>
              <a:rPr lang="zh-CN" altLang="en-US"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上</a:t>
            </a:r>
            <a:r>
              <a:rPr sz="600" b="0" spc="35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传⾏驶证</a:t>
            </a:r>
            <a:r>
              <a:rPr sz="600" b="0" spc="30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正</a:t>
            </a:r>
            <a:r>
              <a:rPr sz="600" b="0" spc="-265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</a:t>
            </a:r>
            <a:r>
              <a:rPr sz="600" b="0" spc="35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反⾯照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⽚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上 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传⾝份证照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⽚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提交申请订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单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订单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在1</a:t>
            </a:r>
            <a:r>
              <a:rPr sz="600" b="0" spc="8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个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⼯作⽇审核通过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后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按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照 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提⽰上传⻋⾝照⽚并连接主机蓝⽛激活主</a:t>
            </a:r>
            <a:r>
              <a:rPr sz="600" b="0" spc="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机</a:t>
            </a:r>
            <a:r>
              <a:rPr sz="600" b="0" spc="-254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激活完成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</a:t>
            </a:r>
            <a:r>
              <a:rPr sz="600" b="0" spc="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中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输⼊卡号完成绑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8260" marR="73660">
              <a:lnSpc>
                <a:spcPct val="135000"/>
              </a:lnSpc>
              <a:buClr>
                <a:srgbClr val="000000"/>
              </a:buClr>
              <a:buSzPct val="83000"/>
              <a:buAutoNum type="arabicPeriod"/>
              <a:tabLst>
                <a:tab pos="117475" algn="l"/>
              </a:tabLst>
            </a:pPr>
            <a:r>
              <a:rPr lang="zh-CN" altLang="zh-CN" sz="600" u="sng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充值圈存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：打卡乐速通软件，进入“充值圈存”功能，并选择“无卡充值”，选择绑定的</a:t>
            </a:r>
            <a:r>
              <a:rPr lang="en-US" altLang="zh-CN" sz="600" kern="100" dirty="0">
                <a:effectLst/>
                <a:latin typeface="等线" panose="02010600030101010101" charset="-122"/>
                <a:ea typeface="等线" panose="02010600030101010101" charset="-122"/>
              </a:rPr>
              <a:t>ETC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卡号（若有多个绑定账号），并输入充值金额，完成支付后即充值成功。</a:t>
            </a:r>
            <a:endParaRPr lang="en-US" altLang="zh-CN" sz="600" kern="100" dirty="0">
              <a:effectLst/>
              <a:latin typeface="等线" panose="02010600030101010101" charset="-122"/>
              <a:ea typeface="等线" panose="02010600030101010101" charset="-122"/>
              <a:cs typeface="Times New Roman" panose="02020603050405020304" pitchFamily="18" charset="0"/>
            </a:endParaRPr>
          </a:p>
          <a:p>
            <a:pPr marL="48260" marR="73660">
              <a:lnSpc>
                <a:spcPct val="135000"/>
              </a:lnSpc>
              <a:buClr>
                <a:srgbClr val="000000"/>
              </a:buClr>
              <a:buSzPct val="83000"/>
              <a:tabLst>
                <a:tab pos="117475" algn="l"/>
              </a:tabLst>
            </a:pPr>
            <a:r>
              <a:rPr sz="600" b="0" u="sng" spc="2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3</a:t>
            </a:r>
            <a:r>
              <a:rPr sz="600" b="0" u="sng" spc="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.</a:t>
            </a:r>
            <a:r>
              <a:rPr sz="600" b="0" u="sng" spc="5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开</a:t>
            </a:r>
            <a:r>
              <a:rPr sz="600" b="0" u="sng" spc="3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发票</a:t>
            </a:r>
            <a:r>
              <a:rPr sz="600" b="0" u="sng" spc="-27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</a:t>
            </a: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乐速</a:t>
            </a: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通</a:t>
            </a:r>
            <a:r>
              <a:rPr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或</a:t>
            </a: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票</a:t>
            </a: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根</a:t>
            </a:r>
            <a:r>
              <a:rPr sz="600" b="0" spc="-29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</a:t>
            </a:r>
            <a:r>
              <a:rPr sz="600" b="0" spc="-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中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填写⻋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辆</a:t>
            </a:r>
            <a:r>
              <a:rPr sz="600" b="0" spc="-2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⻋主及开票等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信 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息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按照提⽰申请电⼦发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票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8260" marR="50165">
              <a:lnSpc>
                <a:spcPct val="135000"/>
              </a:lnSpc>
            </a:pPr>
            <a:r>
              <a:rPr sz="600" b="0" u="sng" spc="2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4.</a:t>
            </a:r>
            <a:r>
              <a:rPr sz="600" b="0" u="sng" spc="3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更</a:t>
            </a:r>
            <a:r>
              <a:rPr sz="600" b="0" u="sng" spc="2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换ETC</a:t>
            </a:r>
            <a:r>
              <a:rPr sz="600" b="0" u="sng" spc="2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主</a:t>
            </a:r>
            <a:r>
              <a:rPr sz="600" b="0" u="sng" spc="3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机</a:t>
            </a:r>
            <a:r>
              <a:rPr sz="600" b="0" u="sng" spc="-27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乐速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通</a:t>
            </a:r>
            <a:r>
              <a:rPr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上传⾏驶证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正</a:t>
            </a:r>
            <a:r>
              <a:rPr sz="600" b="0" spc="-2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反⾯照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⽚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提交申请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订 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单</a:t>
            </a:r>
            <a:r>
              <a:rPr sz="600" b="0" spc="-2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审核通过后按照提⽰上传⻋⾝照⽚并连接主机蓝⽛激活主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机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 </a:t>
            </a:r>
            <a:endParaRPr sz="600" b="0" spc="5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8260" marR="50165">
              <a:lnSpc>
                <a:spcPct val="135000"/>
              </a:lnSpc>
            </a:pP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u="sng" spc="4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5.</a:t>
            </a:r>
            <a:r>
              <a:rPr sz="600" b="0" u="sng" spc="5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标签失效重新激活</a:t>
            </a:r>
            <a:r>
              <a:rPr sz="600" b="0" u="sng" spc="-254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-2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乐速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通</a:t>
            </a:r>
            <a:r>
              <a:rPr sz="600" b="0" spc="-2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上传⾏驶证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正</a:t>
            </a:r>
            <a:r>
              <a:rPr sz="600" b="0" spc="-2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反⾯照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⽚</a:t>
            </a:r>
            <a:r>
              <a:rPr sz="600" b="0" spc="-2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提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交 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申请订</a:t>
            </a:r>
            <a:r>
              <a:rPr sz="600" b="0" spc="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单</a:t>
            </a:r>
            <a:r>
              <a:rPr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审核通过后按照提⽰上传⻋⾝照⽚并连接主机蓝⽛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激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活主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机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7625" marR="73660" algn="just">
              <a:lnSpc>
                <a:spcPct val="135000"/>
              </a:lnSpc>
            </a:pPr>
            <a:r>
              <a:rPr sz="600" b="0" u="sng" spc="4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6.</a:t>
            </a:r>
            <a:r>
              <a:rPr sz="600" b="0" u="sng" spc="5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⻋辆信息变更</a:t>
            </a:r>
            <a:r>
              <a:rPr sz="600" b="0" u="sng" spc="-254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-2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乐速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通</a:t>
            </a:r>
            <a:r>
              <a:rPr sz="600" b="0" spc="-2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上传⾏驶证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正</a:t>
            </a:r>
            <a:r>
              <a:rPr sz="600" b="0" spc="-2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反⾯照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⽚</a:t>
            </a:r>
            <a:r>
              <a:rPr sz="600" b="0" spc="-2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上传⾝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份 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证照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⽚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提交申请订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单</a:t>
            </a:r>
            <a:r>
              <a:rPr sz="600" b="0" spc="-27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审核通过后按照提⽰上传⻋⾝照⽚并连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接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主机蓝⽛激活主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机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2507" y="831850"/>
            <a:ext cx="703580" cy="154940"/>
          </a:xfrm>
          <a:custGeom>
            <a:avLst/>
            <a:gdLst/>
            <a:ahLst/>
            <a:cxnLst/>
            <a:rect l="l" t="t" r="r" b="b"/>
            <a:pathLst>
              <a:path w="703580" h="154940">
                <a:moveTo>
                  <a:pt x="0" y="0"/>
                </a:moveTo>
                <a:lnTo>
                  <a:pt x="703576" y="0"/>
                </a:lnTo>
                <a:lnTo>
                  <a:pt x="703576" y="154782"/>
                </a:lnTo>
                <a:lnTo>
                  <a:pt x="0" y="154782"/>
                </a:lnTo>
                <a:lnTo>
                  <a:pt x="0" y="0"/>
                </a:lnTo>
                <a:close/>
              </a:path>
            </a:pathLst>
          </a:custGeom>
          <a:solidFill>
            <a:srgbClr val="1671AC"/>
          </a:solidFill>
        </p:spPr>
        <p:txBody>
          <a:bodyPr wrap="square" lIns="0" tIns="0" rIns="0" bIns="0" rtlCol="0"/>
          <a:lstStyle/>
          <a:p>
            <a:r>
              <a:rPr lang="zh-CN" altLang="en-US" sz="800" b="0" spc="2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七</a:t>
            </a:r>
            <a:r>
              <a:rPr lang="zh-CN" altLang="en-US" sz="800" b="0" spc="-33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、</a:t>
            </a:r>
            <a:r>
              <a:rPr lang="zh-CN" altLang="en-US" sz="800" b="0" spc="3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注意事</a:t>
            </a:r>
            <a:r>
              <a:rPr lang="zh-CN" altLang="en-US" sz="800" b="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项</a:t>
            </a:r>
            <a:endParaRPr lang="zh-CN" altLang="en-US" sz="800" dirty="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48237" y="1060450"/>
            <a:ext cx="2438400" cy="116332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ct val="135000"/>
              </a:lnSpc>
              <a:spcBef>
                <a:spcPts val="495"/>
              </a:spcBef>
              <a:buSzPct val="83000"/>
              <a:buAutoNum type="arabicPeriod"/>
              <a:tabLst>
                <a:tab pos="92075" algn="l"/>
              </a:tabLst>
            </a:pPr>
            <a:r>
              <a:rPr lang="zh-CN" altLang="en-US" sz="600" b="0" spc="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⾏⻋记录仪⾸次安装到⻋</a:t>
            </a:r>
            <a:r>
              <a:rPr lang="zh-CN" altLang="en-US"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上</a:t>
            </a:r>
            <a:r>
              <a:rPr lang="zh-CN" altLang="en-US" sz="600" b="0" spc="-19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en-US" sz="600" b="0" spc="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请通过智能设备</a:t>
            </a:r>
            <a:r>
              <a:rPr lang="zh-CN" altLang="en-US" sz="600" spc="-2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上 </a:t>
            </a:r>
            <a:r>
              <a:rPr lang="zh-CN" altLang="en-US" sz="600" b="0" spc="-2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     </a:t>
            </a:r>
            <a:r>
              <a:rPr lang="zh-CN" altLang="en-US"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lang="zh-CN" altLang="en-US" sz="600" b="0" spc="-1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lang="zh-CN" altLang="en-US" sz="600" b="0" spc="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⼩旭智</a:t>
            </a:r>
            <a:r>
              <a:rPr lang="zh-CN" altLang="en-US" sz="600" b="0" spc="7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⾏ </a:t>
            </a:r>
            <a:r>
              <a:rPr lang="zh-CN" altLang="en-US"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</a:t>
            </a:r>
            <a:r>
              <a:rPr lang="zh-CN" altLang="en-US" sz="600" b="0" spc="-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lang="en-US" altLang="zh-CN"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APP</a:t>
            </a:r>
            <a:r>
              <a:rPr lang="zh-CN" altLang="en-US"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连接⾏⻋记录仪并查看实时图</a:t>
            </a:r>
            <a:r>
              <a:rPr lang="zh-CN" altLang="en-US"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像</a:t>
            </a:r>
            <a:r>
              <a:rPr lang="zh-CN" altLang="en-US" sz="600" b="0" spc="-2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en-US"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以确认⾏⻋记录仪⼯作</a:t>
            </a:r>
            <a:r>
              <a:rPr lang="zh-CN" altLang="en-US"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正</a:t>
            </a:r>
            <a:r>
              <a:rPr lang="zh-CN" altLang="en-US"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常</a:t>
            </a:r>
            <a:r>
              <a:rPr lang="zh-CN" altLang="en-US"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lang="zh-CN" altLang="en-US"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42545">
              <a:lnSpc>
                <a:spcPct val="135000"/>
              </a:lnSpc>
              <a:buSzPct val="83000"/>
              <a:buAutoNum type="arabicPeriod"/>
              <a:tabLst>
                <a:tab pos="83820" algn="l"/>
              </a:tabLst>
            </a:pPr>
            <a:r>
              <a:rPr sz="600" b="0" spc="45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为了提升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⽤⼾体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验</a:t>
            </a:r>
            <a:r>
              <a:rPr sz="600" b="0" spc="-2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我们会继续更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新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</a:t>
            </a:r>
            <a:r>
              <a:rPr sz="600" b="0" spc="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和记录仪软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件</a:t>
            </a:r>
            <a:r>
              <a:rPr sz="600" b="0" spc="-2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请留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意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升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级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42545">
              <a:lnSpc>
                <a:spcPct val="135000"/>
              </a:lnSpc>
              <a:buSzPct val="83000"/>
              <a:buAutoNum type="arabicPeriod"/>
              <a:tabLst>
                <a:tab pos="86360" algn="l"/>
              </a:tabLst>
            </a:pP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不可⽤刺激性的化学溶剂进⾏清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洁</a:t>
            </a:r>
            <a:r>
              <a:rPr sz="600" b="0" spc="-2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建议⽤微湿的纸⼱或软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布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进⾏擦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拭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42545">
              <a:lnSpc>
                <a:spcPct val="135000"/>
              </a:lnSpc>
              <a:buSzPct val="83000"/>
              <a:buAutoNum type="arabicPeriod"/>
              <a:tabLst>
                <a:tab pos="83185" algn="l"/>
              </a:tabLst>
            </a:pP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不可尝试开启外壳或⾃⾏维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修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本产品若出现故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障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请联系经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销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商检查及处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理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81280" indent="-69215">
              <a:lnSpc>
                <a:spcPct val="100000"/>
              </a:lnSpc>
              <a:spcBef>
                <a:spcPts val="250"/>
              </a:spcBef>
              <a:buSzPct val="83000"/>
              <a:buAutoNum type="arabicPeriod"/>
              <a:tabLst>
                <a:tab pos="81915" algn="l"/>
              </a:tabLst>
            </a:pP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常⻅问题及解答</a:t>
            </a:r>
            <a:r>
              <a:rPr sz="600" b="0" spc="-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⻅</a:t>
            </a: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APP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中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的帮助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栏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4150" y="21559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latin typeface="等线" panose="02010600030101010101" charset="-122"/>
                <a:ea typeface="等线" panose="02010600030101010101" charset="-122"/>
              </a:rPr>
              <a:t>7. </a:t>
            </a:r>
            <a:r>
              <a:rPr lang="zh-CN" altLang="en-US" sz="600" dirty="0">
                <a:latin typeface="等线" panose="02010600030101010101" charset="-122"/>
                <a:ea typeface="等线" panose="02010600030101010101" charset="-122"/>
              </a:rPr>
              <a:t>卡注销：在</a:t>
            </a:r>
            <a:r>
              <a:rPr lang="en-US" altLang="zh-CN" sz="600" dirty="0">
                <a:latin typeface="等线" panose="02010600030101010101" charset="-122"/>
                <a:ea typeface="等线" panose="02010600030101010101" charset="-122"/>
              </a:rPr>
              <a:t>ETC</a:t>
            </a:r>
            <a:r>
              <a:rPr lang="zh-CN" altLang="en-US" sz="600" dirty="0">
                <a:latin typeface="等线" panose="02010600030101010101" charset="-122"/>
                <a:ea typeface="等线" panose="02010600030101010101" charset="-122"/>
              </a:rPr>
              <a:t>服务软件上传行驶证正</a:t>
            </a:r>
            <a:r>
              <a:rPr lang="zh-CN" altLang="en-US" sz="600" b="0" spc="-2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</a:t>
            </a:r>
            <a:r>
              <a:rPr lang="zh-CN" altLang="en-US"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反⾯照</a:t>
            </a:r>
            <a:r>
              <a:rPr lang="zh-CN" altLang="en-US"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⽚</a:t>
            </a:r>
            <a:r>
              <a:rPr lang="zh-CN" altLang="en-US" sz="600" b="0" spc="-2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en-US"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上传⾝份</a:t>
            </a:r>
            <a:r>
              <a:rPr lang="zh-CN" altLang="en-US"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证 </a:t>
            </a:r>
            <a:r>
              <a:rPr lang="zh-CN" altLang="en-US"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照</a:t>
            </a:r>
            <a:r>
              <a:rPr lang="zh-CN" altLang="en-US"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⽚</a:t>
            </a:r>
            <a:r>
              <a:rPr lang="zh-CN" altLang="en-US" sz="600" b="0" spc="-2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en-US"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输⼊银⾏卡信息提交申请订</a:t>
            </a:r>
            <a:r>
              <a:rPr lang="zh-CN" altLang="en-US"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单</a:t>
            </a:r>
            <a:r>
              <a:rPr lang="zh-CN" altLang="en-US"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lang="zh-CN" altLang="en-US"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审核通过</a:t>
            </a:r>
            <a:r>
              <a:rPr lang="zh-CN" altLang="en-US"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后</a:t>
            </a:r>
            <a:r>
              <a:rPr lang="zh-CN" altLang="en-US" sz="600" b="0" spc="-2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en-US"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速通卡内余</a:t>
            </a:r>
            <a:r>
              <a:rPr lang="zh-CN" altLang="en-US"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额 </a:t>
            </a:r>
            <a:r>
              <a:rPr lang="zh-CN" altLang="en-US"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将</a:t>
            </a:r>
            <a:r>
              <a:rPr lang="zh-CN" altLang="en-US"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</a:t>
            </a:r>
            <a:r>
              <a:rPr lang="en-US" altLang="zh-CN"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</a:t>
            </a:r>
            <a:r>
              <a:rPr lang="zh-CN" altLang="en-US" sz="600" b="0" spc="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个</a:t>
            </a:r>
            <a:r>
              <a:rPr lang="zh-CN" altLang="en-US"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⽉后退款⾄所填写的银⾏</a:t>
            </a:r>
            <a:r>
              <a:rPr lang="zh-CN" altLang="en-US"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</a:t>
            </a:r>
            <a:r>
              <a:rPr lang="zh-CN" altLang="en-US"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lang="zh-CN" altLang="en-US" sz="600" dirty="0">
              <a:latin typeface="等线" panose="02010600030101010101" charset="-122"/>
              <a:ea typeface="等线" panose="02010600030101010101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7564" y="184429"/>
            <a:ext cx="703580" cy="154940"/>
          </a:xfrm>
          <a:custGeom>
            <a:avLst/>
            <a:gdLst/>
            <a:ahLst/>
            <a:cxnLst/>
            <a:rect l="l" t="t" r="r" b="b"/>
            <a:pathLst>
              <a:path w="703580" h="154940">
                <a:moveTo>
                  <a:pt x="0" y="0"/>
                </a:moveTo>
                <a:lnTo>
                  <a:pt x="703576" y="0"/>
                </a:lnTo>
                <a:lnTo>
                  <a:pt x="703576" y="154781"/>
                </a:lnTo>
                <a:lnTo>
                  <a:pt x="0" y="154781"/>
                </a:lnTo>
                <a:lnTo>
                  <a:pt x="0" y="0"/>
                </a:lnTo>
                <a:close/>
              </a:path>
            </a:pathLst>
          </a:custGeom>
          <a:solidFill>
            <a:srgbClr val="16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323" y="192366"/>
            <a:ext cx="570865" cy="12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b="0" spc="2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⼋</a:t>
            </a:r>
            <a:r>
              <a:rPr sz="750" b="0" spc="-33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、</a:t>
            </a:r>
            <a:r>
              <a:rPr sz="750" b="0" spc="3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技术规</a:t>
            </a:r>
            <a:r>
              <a:rPr sz="750" b="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格</a:t>
            </a:r>
            <a:endParaRPr sz="7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3289" y="363932"/>
            <a:ext cx="2331085" cy="237680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600" b="0" spc="-50" dirty="0">
                <a:solidFill>
                  <a:srgbClr val="231916"/>
                </a:solidFill>
                <a:latin typeface="Microsoft JhengHei Light" panose="020B0304030504040204" charset="-120"/>
                <a:cs typeface="Microsoft JhengHei Light" panose="020B0304030504040204" charset="-120"/>
              </a:rPr>
              <a:t>-</a:t>
            </a:r>
            <a:r>
              <a:rPr sz="600" b="0" spc="-120" dirty="0">
                <a:solidFill>
                  <a:srgbClr val="231916"/>
                </a:solidFill>
                <a:latin typeface="Microsoft JhengHei Light" panose="020B0304030504040204" charset="-120"/>
                <a:cs typeface="Microsoft JhengHei Light" panose="020B0304030504040204" charset="-120"/>
              </a:rPr>
              <a:t> 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处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理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10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器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lang="en-US"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 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AC5701A8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sz="600" b="0" spc="8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图像芯⽚</a:t>
            </a:r>
            <a:r>
              <a:rPr sz="600" b="0" spc="-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200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万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像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素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格科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微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2053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  <a:tabLst>
                <a:tab pos="314325" algn="l"/>
              </a:tabLst>
            </a:pPr>
            <a:r>
              <a:rPr sz="600" b="0" spc="-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sz="600" b="0" spc="-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镜	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头</a:t>
            </a:r>
            <a:r>
              <a:rPr sz="600" b="0" spc="-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2G4P</a:t>
            </a:r>
            <a:r>
              <a:rPr sz="600" b="0" spc="-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对⻆</a:t>
            </a:r>
            <a:r>
              <a:rPr sz="600" b="0" spc="8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线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139°，F1.5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光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圈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sz="600" b="0" spc="8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⽆线模块</a:t>
            </a:r>
            <a:r>
              <a:rPr sz="600" b="0" spc="-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：2.4GHz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内</a:t>
            </a:r>
            <a:r>
              <a:rPr sz="600" b="0" spc="-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置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WiFi，WiFi</a:t>
            </a:r>
            <a:r>
              <a:rPr sz="600" b="0" spc="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与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智能设备直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连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遥控拍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照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  <a:tabLst>
                <a:tab pos="314325" algn="l"/>
              </a:tabLst>
            </a:pPr>
            <a:r>
              <a:rPr sz="600" b="0" spc="-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sz="600" b="0" spc="-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存	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储</a:t>
            </a:r>
            <a:r>
              <a:rPr sz="600" b="0" spc="-18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标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配</a:t>
            </a:r>
            <a:r>
              <a:rPr sz="600" b="0" spc="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16GB</a:t>
            </a:r>
            <a:r>
              <a:rPr sz="600" b="0" spc="1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TF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</a:t>
            </a:r>
            <a:r>
              <a:rPr sz="600" b="0" spc="-2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最⼤可⽀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持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128GB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的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TF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</a:t>
            </a:r>
            <a:r>
              <a:rPr sz="600" b="0" spc="-2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卡满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后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48310">
              <a:lnSpc>
                <a:spcPct val="100000"/>
              </a:lnSpc>
              <a:spcBef>
                <a:spcPts val="250"/>
              </a:spcBef>
            </a:pP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⾃动循环录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像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fontAlgn="auto">
              <a:lnSpc>
                <a:spcPct val="135000"/>
              </a:lnSpc>
              <a:spcBef>
                <a:spcPts val="200"/>
              </a:spcBef>
            </a:pP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sz="600" b="0" spc="8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视频输出</a:t>
            </a:r>
            <a:r>
              <a:rPr sz="600" b="0" spc="-18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⽆线视频输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出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智能设备通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过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WiFi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连接浏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览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⽀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持</a:t>
            </a:r>
            <a:r>
              <a:rPr sz="600" b="0" spc="1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台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48310">
              <a:lnSpc>
                <a:spcPct val="100000"/>
              </a:lnSpc>
              <a:spcBef>
                <a:spcPts val="245"/>
              </a:spcBef>
            </a:pP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Android或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iOS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智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能设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备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fontAlgn="auto">
              <a:lnSpc>
                <a:spcPct val="135000"/>
              </a:lnSpc>
              <a:spcBef>
                <a:spcPts val="200"/>
              </a:spcBef>
            </a:pP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-G-Sensor：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内置三轴加速度传感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器</a:t>
            </a:r>
            <a:r>
              <a:rPr sz="600" b="0" spc="-2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碰撞锁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存</a:t>
            </a:r>
            <a:r>
              <a:rPr sz="600" b="0" spc="-2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具有本地停⻋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监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48310">
              <a:lnSpc>
                <a:spcPct val="100000"/>
              </a:lnSpc>
              <a:spcBef>
                <a:spcPts val="250"/>
              </a:spcBef>
            </a:pP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控功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能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fontAlgn="auto">
              <a:lnSpc>
                <a:spcPct val="135000"/>
              </a:lnSpc>
              <a:spcBef>
                <a:spcPts val="200"/>
              </a:spcBef>
              <a:tabLst>
                <a:tab pos="782320" algn="l"/>
              </a:tabLst>
            </a:pP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sz="600" b="0" spc="8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视频格式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lang="en-US"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MP4</a:t>
            </a:r>
            <a:r>
              <a:rPr lang="zh-CN" altLang="en-US"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格式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-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H264</a:t>
            </a:r>
            <a:r>
              <a:rPr sz="600" b="0" spc="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码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流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1080P/30fps,720P/30fps，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48310">
              <a:lnSpc>
                <a:spcPct val="100000"/>
              </a:lnSpc>
              <a:spcBef>
                <a:spcPts val="245"/>
              </a:spcBef>
            </a:pP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480P/30fps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录⾳录像同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步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录像</a:t>
            </a:r>
            <a:r>
              <a:rPr sz="600" b="0" spc="8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分</a:t>
            </a:r>
            <a:r>
              <a:rPr lang="en-US" sz="600" b="0" spc="8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min\2min\3min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fontAlgn="auto">
              <a:lnSpc>
                <a:spcPct val="135000"/>
              </a:lnSpc>
              <a:spcBef>
                <a:spcPts val="200"/>
              </a:spcBef>
            </a:pP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sz="600" b="0" spc="8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拍照格式</a:t>
            </a:r>
            <a:r>
              <a:rPr sz="600" b="0" spc="-19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lang="en-US" sz="600" b="0" spc="-19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J</a:t>
            </a:r>
            <a:r>
              <a:rPr lang="en-US" sz="600" b="0" spc="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J</a:t>
            </a:r>
            <a:r>
              <a:rPr sz="600" b="0" spc="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PG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格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式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最</a:t>
            </a:r>
            <a:r>
              <a:rPr sz="600" b="0" spc="8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⼤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1920*1080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b="0" spc="15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fontAlgn="auto">
              <a:lnSpc>
                <a:spcPct val="135000"/>
              </a:lnSpc>
              <a:spcBef>
                <a:spcPts val="200"/>
              </a:spcBef>
            </a:pP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-ETC：</a:t>
            </a:r>
            <a:r>
              <a:rPr lang="en-US"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      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典型交易时间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≤250ms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兼</a:t>
            </a: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容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ETC</a:t>
            </a:r>
            <a:r>
              <a:rPr sz="600" b="0" spc="8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-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和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MTC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⼀体式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防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48310" marR="38735" algn="just">
              <a:lnSpc>
                <a:spcPct val="135000"/>
              </a:lnSpc>
            </a:pP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拆卸设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计</a:t>
            </a:r>
            <a:r>
              <a:rPr sz="600" b="0" spc="-2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采⽤蓝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⽛</a:t>
            </a:r>
            <a:r>
              <a:rPr sz="600" b="0" spc="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4.1</a:t>
            </a:r>
            <a:r>
              <a:rPr sz="600" b="0" spc="-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BLE</a:t>
            </a:r>
            <a:r>
              <a:rPr sz="600" b="0" spc="-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技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术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⼿机等智能设备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通 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过蓝⽛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与</a:t>
            </a:r>
            <a:r>
              <a:rPr sz="600" b="0" spc="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</a:t>
            </a:r>
            <a:r>
              <a:rPr sz="600" b="0" spc="-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C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模块连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接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使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⽤</a:t>
            </a:r>
            <a:r>
              <a:rPr sz="600" b="0" spc="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</a:t>
            </a:r>
            <a:r>
              <a:rPr sz="600" b="0" spc="-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C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运营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商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</a:t>
            </a:r>
            <a:r>
              <a:rPr sz="600" b="0" spc="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可⾃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助 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注册激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活</a:t>
            </a:r>
            <a:r>
              <a:rPr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⾃助充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值</a:t>
            </a:r>
            <a:r>
              <a:rPr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信息查询及打印发票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等</a:t>
            </a:r>
            <a:r>
              <a:rPr sz="600" b="0" spc="-2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具体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⻅  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APP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帮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助栏</a:t>
            </a: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的ETC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使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⽤说明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书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7564" y="182481"/>
            <a:ext cx="1064260" cy="154940"/>
          </a:xfrm>
          <a:custGeom>
            <a:avLst/>
            <a:gdLst/>
            <a:ahLst/>
            <a:cxnLst/>
            <a:rect l="l" t="t" r="r" b="b"/>
            <a:pathLst>
              <a:path w="1064260" h="154940">
                <a:moveTo>
                  <a:pt x="0" y="0"/>
                </a:moveTo>
                <a:lnTo>
                  <a:pt x="1063972" y="0"/>
                </a:lnTo>
                <a:lnTo>
                  <a:pt x="1063972" y="154782"/>
                </a:lnTo>
                <a:lnTo>
                  <a:pt x="0" y="154782"/>
                </a:lnTo>
                <a:lnTo>
                  <a:pt x="0" y="0"/>
                </a:lnTo>
                <a:close/>
              </a:path>
            </a:pathLst>
          </a:custGeom>
          <a:solidFill>
            <a:srgbClr val="16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323" y="190418"/>
            <a:ext cx="969010" cy="12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b="0" spc="2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九</a:t>
            </a:r>
            <a:r>
              <a:rPr sz="750" b="0" spc="-33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、</a:t>
            </a:r>
            <a:r>
              <a:rPr sz="750" b="0" spc="3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售后服务相关信</a:t>
            </a:r>
            <a:r>
              <a:rPr sz="750" b="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息</a:t>
            </a:r>
            <a:endParaRPr sz="7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946" y="370343"/>
            <a:ext cx="1952625" cy="50927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600" b="0" spc="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1.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保修期限</a:t>
            </a:r>
            <a:r>
              <a:rPr sz="600" b="0" spc="-27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主机⼆</a:t>
            </a:r>
            <a:r>
              <a:rPr sz="600" b="0" spc="-2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年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（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⾃购买发票凭证⽇期开始计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算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）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2.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售后服务电话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：400-618-3155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233045">
              <a:lnSpc>
                <a:spcPct val="135000"/>
              </a:lnSpc>
            </a:pP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3.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官⽅购物⽹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站</a:t>
            </a:r>
            <a:r>
              <a:rPr sz="600" b="0" spc="-27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ht</a:t>
            </a:r>
            <a:r>
              <a:rPr sz="600" b="0" spc="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t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p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:</a:t>
            </a: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//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z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x</a:t>
            </a:r>
            <a:r>
              <a:rPr lang="en-US"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.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x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u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y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a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n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gg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r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o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u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p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.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co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m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hlinkClick r:id="rId1"/>
              </a:rPr>
              <a:t>/ 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endParaRPr sz="600" b="0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233045">
              <a:lnSpc>
                <a:spcPct val="135000"/>
              </a:lnSpc>
            </a:pP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4.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公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众号</a:t>
            </a:r>
            <a:r>
              <a:rPr sz="600" b="0" spc="-27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⼩旭智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⾏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5115" y="907269"/>
            <a:ext cx="449347" cy="449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5113" y="907268"/>
            <a:ext cx="449580" cy="449580"/>
          </a:xfrm>
          <a:custGeom>
            <a:avLst/>
            <a:gdLst/>
            <a:ahLst/>
            <a:cxnLst/>
            <a:rect l="l" t="t" r="r" b="b"/>
            <a:pathLst>
              <a:path w="449580" h="449580">
                <a:moveTo>
                  <a:pt x="0" y="0"/>
                </a:moveTo>
                <a:lnTo>
                  <a:pt x="449348" y="0"/>
                </a:lnTo>
                <a:lnTo>
                  <a:pt x="449348" y="449348"/>
                </a:lnTo>
                <a:lnTo>
                  <a:pt x="0" y="4493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EEEFE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3709" y="503819"/>
            <a:ext cx="1130935" cy="2444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pc="295" dirty="0">
                <a:latin typeface="等线" panose="02010600030101010101" charset="-122"/>
                <a:ea typeface="等线" panose="02010600030101010101" charset="-122"/>
              </a:rPr>
              <a:t>产品合格</a:t>
            </a:r>
            <a:r>
              <a:rPr spc="15" dirty="0">
                <a:latin typeface="等线" panose="02010600030101010101" charset="-122"/>
                <a:ea typeface="等线" panose="02010600030101010101" charset="-122"/>
              </a:rPr>
              <a:t>证</a:t>
            </a:r>
            <a:endParaRPr spc="15" dirty="0">
              <a:latin typeface="等线" panose="02010600030101010101" charset="-122"/>
              <a:ea typeface="等线" panose="02010600030101010101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663" y="2152134"/>
            <a:ext cx="1838325" cy="496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110"/>
              </a:spcBef>
            </a:pPr>
            <a:r>
              <a:rPr sz="900" b="0" u="sng" spc="10" dirty="0">
                <a:solidFill>
                  <a:srgbClr val="3E3A39"/>
                </a:solidFill>
                <a:uFill>
                  <a:solidFill>
                    <a:srgbClr val="231916"/>
                  </a:solidFill>
                </a:uFill>
                <a:latin typeface="Microsoft JhengHei Light" panose="020B0304030504040204" charset="-120"/>
                <a:cs typeface="Microsoft JhengHei Light" panose="020B0304030504040204" charset="-120"/>
              </a:rPr>
              <a:t>旭阳左信汽⻋电</a:t>
            </a:r>
            <a:r>
              <a:rPr sz="900" b="0" u="sng" spc="20" dirty="0">
                <a:solidFill>
                  <a:srgbClr val="3E3A39"/>
                </a:solidFill>
                <a:uFill>
                  <a:solidFill>
                    <a:srgbClr val="231916"/>
                  </a:solidFill>
                </a:uFill>
                <a:latin typeface="Microsoft JhengHei Light" panose="020B0304030504040204" charset="-120"/>
                <a:cs typeface="Microsoft JhengHei Light" panose="020B0304030504040204" charset="-120"/>
              </a:rPr>
              <a:t>⼦</a:t>
            </a:r>
            <a:r>
              <a:rPr sz="900" b="0" u="sng" spc="5" dirty="0">
                <a:solidFill>
                  <a:srgbClr val="3E3A39"/>
                </a:solidFill>
                <a:uFill>
                  <a:solidFill>
                    <a:srgbClr val="231916"/>
                  </a:solidFill>
                </a:uFill>
                <a:latin typeface="Microsoft JhengHei Light" panose="020B0304030504040204" charset="-120"/>
                <a:cs typeface="Microsoft JhengHei Light" panose="020B0304030504040204" charset="-120"/>
              </a:rPr>
              <a:t>(</a:t>
            </a:r>
            <a:r>
              <a:rPr sz="900" b="0" u="sng" spc="25" dirty="0">
                <a:solidFill>
                  <a:srgbClr val="3E3A39"/>
                </a:solidFill>
                <a:uFill>
                  <a:solidFill>
                    <a:srgbClr val="231916"/>
                  </a:solidFill>
                </a:uFill>
                <a:latin typeface="Microsoft JhengHei Light" panose="020B0304030504040204" charset="-120"/>
                <a:cs typeface="Microsoft JhengHei Light" panose="020B0304030504040204" charset="-120"/>
              </a:rPr>
              <a:t>⻓</a:t>
            </a:r>
            <a:r>
              <a:rPr sz="900" b="0" u="sng" spc="20" dirty="0">
                <a:solidFill>
                  <a:srgbClr val="3E3A39"/>
                </a:solidFill>
                <a:uFill>
                  <a:solidFill>
                    <a:srgbClr val="231916"/>
                  </a:solidFill>
                </a:uFill>
                <a:latin typeface="Microsoft JhengHei Light" panose="020B0304030504040204" charset="-120"/>
                <a:cs typeface="Microsoft JhengHei Light" panose="020B0304030504040204" charset="-120"/>
              </a:rPr>
              <a:t>春</a:t>
            </a:r>
            <a:r>
              <a:rPr sz="900" b="0" u="sng" spc="5" dirty="0">
                <a:solidFill>
                  <a:srgbClr val="3E3A39"/>
                </a:solidFill>
                <a:uFill>
                  <a:solidFill>
                    <a:srgbClr val="231916"/>
                  </a:solidFill>
                </a:uFill>
                <a:latin typeface="Microsoft JhengHei Light" panose="020B0304030504040204" charset="-120"/>
                <a:cs typeface="Microsoft JhengHei Light" panose="020B0304030504040204" charset="-120"/>
              </a:rPr>
              <a:t>)</a:t>
            </a:r>
            <a:r>
              <a:rPr sz="900" b="0" u="sng" spc="25" dirty="0">
                <a:solidFill>
                  <a:srgbClr val="3E3A39"/>
                </a:solidFill>
                <a:uFill>
                  <a:solidFill>
                    <a:srgbClr val="231916"/>
                  </a:solidFill>
                </a:uFill>
                <a:latin typeface="Microsoft JhengHei Light" panose="020B0304030504040204" charset="-120"/>
                <a:cs typeface="Microsoft JhengHei Light" panose="020B0304030504040204" charset="-120"/>
              </a:rPr>
              <a:t>有</a:t>
            </a:r>
            <a:r>
              <a:rPr sz="900" b="0" u="sng" spc="10" dirty="0">
                <a:solidFill>
                  <a:srgbClr val="3E3A39"/>
                </a:solidFill>
                <a:uFill>
                  <a:solidFill>
                    <a:srgbClr val="231916"/>
                  </a:solidFill>
                </a:uFill>
                <a:latin typeface="Microsoft JhengHei Light" panose="020B0304030504040204" charset="-120"/>
                <a:cs typeface="Microsoft JhengHei Light" panose="020B0304030504040204" charset="-120"/>
              </a:rPr>
              <a:t>限公</a:t>
            </a:r>
            <a:r>
              <a:rPr sz="900" b="0" u="sng" spc="5" dirty="0">
                <a:solidFill>
                  <a:srgbClr val="3E3A39"/>
                </a:solidFill>
                <a:uFill>
                  <a:solidFill>
                    <a:srgbClr val="231916"/>
                  </a:solidFill>
                </a:uFill>
                <a:latin typeface="Microsoft JhengHei Light" panose="020B0304030504040204" charset="-120"/>
                <a:cs typeface="Microsoft JhengHei Light" panose="020B0304030504040204" charset="-120"/>
              </a:rPr>
              <a:t>司</a:t>
            </a:r>
            <a:endParaRPr sz="900">
              <a:latin typeface="Microsoft JhengHei Light" panose="020B0304030504040204" charset="-120"/>
              <a:cs typeface="Microsoft JhengHei Light" panose="020B0304030504040204" charset="-120"/>
            </a:endParaRPr>
          </a:p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sz="650" b="0" spc="4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本产品经检验符合规定的质量标</a:t>
            </a:r>
            <a:r>
              <a:rPr sz="650" b="0" spc="-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准</a:t>
            </a:r>
            <a:r>
              <a:rPr sz="650" b="0" spc="-254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，</a:t>
            </a:r>
            <a:r>
              <a:rPr sz="650" b="0" spc="4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准予岀</a:t>
            </a:r>
            <a:r>
              <a:rPr sz="650" b="0" spc="5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⼚</a:t>
            </a:r>
            <a:r>
              <a:rPr sz="650" b="0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。</a:t>
            </a:r>
            <a:endParaRPr sz="6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xfrm>
            <a:off x="694690" y="725805"/>
            <a:ext cx="1727200" cy="10617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96215">
              <a:lnSpc>
                <a:spcPct val="100000"/>
              </a:lnSpc>
              <a:spcBef>
                <a:spcPts val="125"/>
              </a:spcBef>
            </a:pPr>
            <a:r>
              <a:rPr spc="65" dirty="0">
                <a:latin typeface="等线" panose="02010600030101010101" charset="-122"/>
                <a:ea typeface="等线" panose="02010600030101010101" charset="-122"/>
              </a:rPr>
              <a:t>QUALIFIED</a:t>
            </a:r>
            <a:r>
              <a:rPr spc="-25" dirty="0">
                <a:latin typeface="等线" panose="02010600030101010101" charset="-122"/>
                <a:ea typeface="等线" panose="02010600030101010101" charset="-122"/>
              </a:rPr>
              <a:t> </a:t>
            </a:r>
            <a:r>
              <a:rPr spc="70" dirty="0">
                <a:latin typeface="等线" panose="02010600030101010101" charset="-122"/>
                <a:ea typeface="等线" panose="02010600030101010101" charset="-122"/>
              </a:rPr>
              <a:t>CERTIFICATE</a:t>
            </a:r>
            <a:endParaRPr spc="70" dirty="0">
              <a:latin typeface="等线" panose="02010600030101010101" charset="-122"/>
              <a:ea typeface="等线" panose="02010600030101010101" charset="-122"/>
            </a:endParaRPr>
          </a:p>
          <a:p>
            <a:pPr marL="14605" marR="104140">
              <a:lnSpc>
                <a:spcPct val="159000"/>
              </a:lnSpc>
              <a:spcBef>
                <a:spcPts val="515"/>
              </a:spcBef>
              <a:tabLst>
                <a:tab pos="1467485" algn="l"/>
              </a:tabLst>
            </a:pPr>
            <a:r>
              <a:rPr sz="900" spc="125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产</a:t>
            </a:r>
            <a:r>
              <a:rPr sz="900" spc="12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品名</a:t>
            </a:r>
            <a:r>
              <a:rPr sz="900" spc="125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称</a:t>
            </a:r>
            <a:r>
              <a:rPr sz="900" spc="-20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900" u="sng" spc="125" dirty="0"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ETC⾏⻋记录</a:t>
            </a:r>
            <a:r>
              <a:rPr sz="900" u="sng" spc="5" dirty="0"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仪 </a:t>
            </a:r>
            <a:r>
              <a:rPr sz="900" spc="125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规</a:t>
            </a:r>
            <a:r>
              <a:rPr sz="900" spc="12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格型</a:t>
            </a:r>
            <a:r>
              <a:rPr sz="900" spc="125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号</a:t>
            </a:r>
            <a:r>
              <a:rPr sz="900" spc="-22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900" b="0" u="sng" spc="125" dirty="0"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ED</a:t>
            </a:r>
            <a:r>
              <a:rPr sz="900" u="sng" spc="125" dirty="0"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-20</a:t>
            </a:r>
            <a:r>
              <a:rPr sz="900" b="0" u="sng" spc="125" dirty="0"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</a:t>
            </a:r>
            <a:endParaRPr sz="9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4605" marR="5080" indent="-2540">
              <a:lnSpc>
                <a:spcPct val="159000"/>
              </a:lnSpc>
              <a:spcBef>
                <a:spcPts val="5"/>
              </a:spcBef>
              <a:tabLst>
                <a:tab pos="1467485" algn="l"/>
                <a:tab pos="1570355" algn="l"/>
              </a:tabLst>
            </a:pPr>
            <a:r>
              <a:rPr sz="900" spc="195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⽣产⽇</a:t>
            </a:r>
            <a:r>
              <a:rPr sz="900" spc="15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期: </a:t>
            </a:r>
            <a:r>
              <a:rPr sz="900" spc="-155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900" u="sng" spc="640" dirty="0"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900" u="sng" dirty="0"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		</a:t>
            </a:r>
            <a:r>
              <a:rPr sz="900" u="sng" spc="5" dirty="0"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                       </a:t>
            </a:r>
            <a:r>
              <a:rPr sz="900" u="sng" spc="145" dirty="0"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900" spc="5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检  验  员</a:t>
            </a:r>
            <a:r>
              <a:rPr sz="900" spc="-11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900" spc="5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lang="en-US" sz="900" u="sng" spc="5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                   </a:t>
            </a:r>
            <a:r>
              <a:rPr sz="900" u="sng" spc="5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	</a:t>
            </a:r>
            <a:endParaRPr sz="900" u="sng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9678" y="1989563"/>
            <a:ext cx="873125" cy="0"/>
          </a:xfrm>
          <a:custGeom>
            <a:avLst/>
            <a:gdLst/>
            <a:ahLst/>
            <a:cxnLst/>
            <a:rect l="l" t="t" r="r" b="b"/>
            <a:pathLst>
              <a:path w="873125">
                <a:moveTo>
                  <a:pt x="0" y="0"/>
                </a:moveTo>
                <a:lnTo>
                  <a:pt x="872884" y="0"/>
                </a:lnTo>
              </a:path>
            </a:pathLst>
          </a:custGeom>
          <a:ln w="5080">
            <a:solidFill>
              <a:srgbClr val="23191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34878" y="1855537"/>
            <a:ext cx="1537335" cy="123825"/>
          </a:xfrm>
          <a:custGeom>
            <a:avLst/>
            <a:gdLst/>
            <a:ahLst/>
            <a:cxnLst/>
            <a:rect l="l" t="t" r="r" b="b"/>
            <a:pathLst>
              <a:path w="1537335" h="123825">
                <a:moveTo>
                  <a:pt x="61647" y="0"/>
                </a:moveTo>
                <a:lnTo>
                  <a:pt x="60843" y="634"/>
                </a:lnTo>
                <a:lnTo>
                  <a:pt x="50921" y="8467"/>
                </a:lnTo>
                <a:lnTo>
                  <a:pt x="51070" y="9102"/>
                </a:lnTo>
                <a:lnTo>
                  <a:pt x="61716" y="8467"/>
                </a:lnTo>
                <a:lnTo>
                  <a:pt x="63621" y="8467"/>
                </a:lnTo>
                <a:lnTo>
                  <a:pt x="65526" y="8467"/>
                </a:lnTo>
                <a:lnTo>
                  <a:pt x="74416" y="7514"/>
                </a:lnTo>
                <a:lnTo>
                  <a:pt x="76321" y="8467"/>
                </a:lnTo>
                <a:lnTo>
                  <a:pt x="78226" y="9419"/>
                </a:lnTo>
                <a:lnTo>
                  <a:pt x="87116" y="20214"/>
                </a:lnTo>
                <a:lnTo>
                  <a:pt x="89021" y="21167"/>
                </a:lnTo>
                <a:lnTo>
                  <a:pt x="90926" y="22119"/>
                </a:lnTo>
                <a:lnTo>
                  <a:pt x="99816" y="21167"/>
                </a:lnTo>
                <a:lnTo>
                  <a:pt x="101721" y="21167"/>
                </a:lnTo>
                <a:lnTo>
                  <a:pt x="103626" y="21167"/>
                </a:lnTo>
                <a:lnTo>
                  <a:pt x="193479" y="21167"/>
                </a:lnTo>
                <a:lnTo>
                  <a:pt x="201416" y="20214"/>
                </a:lnTo>
                <a:lnTo>
                  <a:pt x="203321" y="21167"/>
                </a:lnTo>
                <a:lnTo>
                  <a:pt x="205226" y="22119"/>
                </a:lnTo>
                <a:lnTo>
                  <a:pt x="214116" y="32914"/>
                </a:lnTo>
                <a:lnTo>
                  <a:pt x="216021" y="33867"/>
                </a:lnTo>
                <a:lnTo>
                  <a:pt x="217926" y="34819"/>
                </a:lnTo>
                <a:lnTo>
                  <a:pt x="226816" y="33867"/>
                </a:lnTo>
                <a:lnTo>
                  <a:pt x="421126" y="33867"/>
                </a:lnTo>
                <a:lnTo>
                  <a:pt x="430969" y="32914"/>
                </a:lnTo>
                <a:lnTo>
                  <a:pt x="431921" y="33867"/>
                </a:lnTo>
                <a:lnTo>
                  <a:pt x="432874" y="34819"/>
                </a:lnTo>
                <a:lnTo>
                  <a:pt x="430969" y="45614"/>
                </a:lnTo>
                <a:lnTo>
                  <a:pt x="431921" y="46567"/>
                </a:lnTo>
                <a:lnTo>
                  <a:pt x="432874" y="47519"/>
                </a:lnTo>
                <a:lnTo>
                  <a:pt x="442716" y="46567"/>
                </a:lnTo>
                <a:lnTo>
                  <a:pt x="471926" y="46567"/>
                </a:lnTo>
                <a:lnTo>
                  <a:pt x="480816" y="45614"/>
                </a:lnTo>
                <a:lnTo>
                  <a:pt x="482721" y="46567"/>
                </a:lnTo>
                <a:lnTo>
                  <a:pt x="484626" y="47519"/>
                </a:lnTo>
                <a:lnTo>
                  <a:pt x="493516" y="58314"/>
                </a:lnTo>
                <a:lnTo>
                  <a:pt x="495421" y="59267"/>
                </a:lnTo>
                <a:lnTo>
                  <a:pt x="497326" y="60219"/>
                </a:lnTo>
                <a:lnTo>
                  <a:pt x="506216" y="59267"/>
                </a:lnTo>
                <a:lnTo>
                  <a:pt x="560826" y="59267"/>
                </a:lnTo>
                <a:lnTo>
                  <a:pt x="569716" y="58314"/>
                </a:lnTo>
                <a:lnTo>
                  <a:pt x="571621" y="59267"/>
                </a:lnTo>
                <a:lnTo>
                  <a:pt x="573526" y="60219"/>
                </a:lnTo>
                <a:lnTo>
                  <a:pt x="582416" y="71014"/>
                </a:lnTo>
                <a:lnTo>
                  <a:pt x="584321" y="71967"/>
                </a:lnTo>
                <a:lnTo>
                  <a:pt x="586226" y="72919"/>
                </a:lnTo>
                <a:lnTo>
                  <a:pt x="595116" y="71967"/>
                </a:lnTo>
                <a:lnTo>
                  <a:pt x="624326" y="71967"/>
                </a:lnTo>
                <a:lnTo>
                  <a:pt x="633216" y="71014"/>
                </a:lnTo>
                <a:lnTo>
                  <a:pt x="635121" y="71967"/>
                </a:lnTo>
                <a:lnTo>
                  <a:pt x="637026" y="72919"/>
                </a:lnTo>
                <a:lnTo>
                  <a:pt x="645916" y="83714"/>
                </a:lnTo>
                <a:lnTo>
                  <a:pt x="647821" y="84667"/>
                </a:lnTo>
                <a:lnTo>
                  <a:pt x="649726" y="85619"/>
                </a:lnTo>
                <a:lnTo>
                  <a:pt x="658616" y="84667"/>
                </a:lnTo>
                <a:lnTo>
                  <a:pt x="776726" y="84667"/>
                </a:lnTo>
                <a:lnTo>
                  <a:pt x="786569" y="83714"/>
                </a:lnTo>
                <a:lnTo>
                  <a:pt x="787521" y="84667"/>
                </a:lnTo>
                <a:lnTo>
                  <a:pt x="788474" y="85619"/>
                </a:lnTo>
                <a:lnTo>
                  <a:pt x="786569" y="96414"/>
                </a:lnTo>
                <a:lnTo>
                  <a:pt x="787521" y="97367"/>
                </a:lnTo>
                <a:lnTo>
                  <a:pt x="788474" y="98319"/>
                </a:lnTo>
                <a:lnTo>
                  <a:pt x="798316" y="97367"/>
                </a:lnTo>
                <a:lnTo>
                  <a:pt x="916426" y="97367"/>
                </a:lnTo>
                <a:lnTo>
                  <a:pt x="925316" y="96414"/>
                </a:lnTo>
                <a:lnTo>
                  <a:pt x="927221" y="97367"/>
                </a:lnTo>
                <a:lnTo>
                  <a:pt x="929126" y="98319"/>
                </a:lnTo>
                <a:lnTo>
                  <a:pt x="938016" y="109114"/>
                </a:lnTo>
                <a:lnTo>
                  <a:pt x="939921" y="110067"/>
                </a:lnTo>
                <a:lnTo>
                  <a:pt x="941826" y="111019"/>
                </a:lnTo>
                <a:lnTo>
                  <a:pt x="950716" y="110067"/>
                </a:lnTo>
                <a:lnTo>
                  <a:pt x="1487926" y="110067"/>
                </a:lnTo>
                <a:lnTo>
                  <a:pt x="1496816" y="109114"/>
                </a:lnTo>
                <a:lnTo>
                  <a:pt x="1498721" y="110067"/>
                </a:lnTo>
                <a:lnTo>
                  <a:pt x="1500626" y="111019"/>
                </a:lnTo>
                <a:lnTo>
                  <a:pt x="1509516" y="121814"/>
                </a:lnTo>
                <a:lnTo>
                  <a:pt x="1511421" y="122767"/>
                </a:lnTo>
                <a:lnTo>
                  <a:pt x="1513326" y="123719"/>
                </a:lnTo>
                <a:lnTo>
                  <a:pt x="1522216" y="122767"/>
                </a:lnTo>
                <a:lnTo>
                  <a:pt x="1524121" y="122767"/>
                </a:lnTo>
                <a:lnTo>
                  <a:pt x="1526026" y="122767"/>
                </a:lnTo>
                <a:lnTo>
                  <a:pt x="1536821" y="122767"/>
                </a:lnTo>
                <a:lnTo>
                  <a:pt x="1526026" y="122767"/>
                </a:lnTo>
                <a:lnTo>
                  <a:pt x="1217416" y="122767"/>
                </a:lnTo>
                <a:lnTo>
                  <a:pt x="1208526" y="123719"/>
                </a:lnTo>
                <a:lnTo>
                  <a:pt x="1206621" y="122767"/>
                </a:lnTo>
                <a:lnTo>
                  <a:pt x="1204716" y="121814"/>
                </a:lnTo>
                <a:lnTo>
                  <a:pt x="1196779" y="111019"/>
                </a:lnTo>
                <a:lnTo>
                  <a:pt x="1193921" y="110067"/>
                </a:lnTo>
                <a:lnTo>
                  <a:pt x="1189283" y="109665"/>
                </a:lnTo>
                <a:lnTo>
                  <a:pt x="1181579" y="109709"/>
                </a:lnTo>
                <a:lnTo>
                  <a:pt x="1173696" y="109933"/>
                </a:lnTo>
                <a:lnTo>
                  <a:pt x="1168521" y="110067"/>
                </a:lnTo>
                <a:lnTo>
                  <a:pt x="734816" y="110067"/>
                </a:lnTo>
                <a:lnTo>
                  <a:pt x="724974" y="109114"/>
                </a:lnTo>
                <a:lnTo>
                  <a:pt x="724021" y="110067"/>
                </a:lnTo>
                <a:lnTo>
                  <a:pt x="723069" y="111019"/>
                </a:lnTo>
                <a:lnTo>
                  <a:pt x="724974" y="121814"/>
                </a:lnTo>
                <a:lnTo>
                  <a:pt x="724021" y="122767"/>
                </a:lnTo>
                <a:lnTo>
                  <a:pt x="723069" y="123719"/>
                </a:lnTo>
                <a:lnTo>
                  <a:pt x="713226" y="122767"/>
                </a:lnTo>
                <a:lnTo>
                  <a:pt x="658616" y="122767"/>
                </a:lnTo>
                <a:lnTo>
                  <a:pt x="649726" y="123719"/>
                </a:lnTo>
                <a:lnTo>
                  <a:pt x="647821" y="122767"/>
                </a:lnTo>
                <a:lnTo>
                  <a:pt x="645916" y="121814"/>
                </a:lnTo>
                <a:lnTo>
                  <a:pt x="637026" y="111019"/>
                </a:lnTo>
                <a:lnTo>
                  <a:pt x="635121" y="110067"/>
                </a:lnTo>
                <a:lnTo>
                  <a:pt x="633216" y="109114"/>
                </a:lnTo>
                <a:lnTo>
                  <a:pt x="624326" y="110067"/>
                </a:lnTo>
                <a:lnTo>
                  <a:pt x="455416" y="110067"/>
                </a:lnTo>
                <a:lnTo>
                  <a:pt x="446526" y="111019"/>
                </a:lnTo>
                <a:lnTo>
                  <a:pt x="444621" y="110067"/>
                </a:lnTo>
                <a:lnTo>
                  <a:pt x="442716" y="109114"/>
                </a:lnTo>
                <a:lnTo>
                  <a:pt x="433826" y="98319"/>
                </a:lnTo>
                <a:lnTo>
                  <a:pt x="431921" y="97367"/>
                </a:lnTo>
                <a:lnTo>
                  <a:pt x="430016" y="96414"/>
                </a:lnTo>
                <a:lnTo>
                  <a:pt x="421126" y="97367"/>
                </a:lnTo>
                <a:lnTo>
                  <a:pt x="10916" y="97367"/>
                </a:lnTo>
                <a:lnTo>
                  <a:pt x="243" y="98153"/>
                </a:lnTo>
                <a:lnTo>
                  <a:pt x="121" y="97367"/>
                </a:lnTo>
                <a:lnTo>
                  <a:pt x="0" y="96580"/>
                </a:lnTo>
                <a:lnTo>
                  <a:pt x="11195" y="86889"/>
                </a:lnTo>
              </a:path>
            </a:pathLst>
          </a:custGeom>
          <a:ln w="762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7" name="组合 26"/>
          <p:cNvGrpSpPr/>
          <p:nvPr/>
        </p:nvGrpSpPr>
        <p:grpSpPr>
          <a:xfrm>
            <a:off x="1821815" y="184785"/>
            <a:ext cx="872490" cy="169545"/>
            <a:chOff x="2869" y="291"/>
            <a:chExt cx="1374" cy="267"/>
          </a:xfrm>
        </p:grpSpPr>
        <p:sp>
          <p:nvSpPr>
            <p:cNvPr id="22" name="object 3"/>
            <p:cNvSpPr/>
            <p:nvPr/>
          </p:nvSpPr>
          <p:spPr>
            <a:xfrm>
              <a:off x="3224" y="389"/>
              <a:ext cx="86" cy="168"/>
            </a:xfrm>
            <a:custGeom>
              <a:avLst/>
              <a:gdLst/>
              <a:ahLst/>
              <a:cxnLst/>
              <a:rect l="l" t="t" r="r" b="b"/>
              <a:pathLst>
                <a:path w="54610" h="106679">
                  <a:moveTo>
                    <a:pt x="21474" y="0"/>
                  </a:moveTo>
                  <a:lnTo>
                    <a:pt x="25106" y="3632"/>
                  </a:lnTo>
                  <a:lnTo>
                    <a:pt x="24988" y="5058"/>
                  </a:lnTo>
                  <a:lnTo>
                    <a:pt x="24498" y="8794"/>
                  </a:lnTo>
                  <a:lnTo>
                    <a:pt x="24102" y="11090"/>
                  </a:lnTo>
                  <a:lnTo>
                    <a:pt x="20615" y="38049"/>
                  </a:lnTo>
                  <a:lnTo>
                    <a:pt x="15361" y="79451"/>
                  </a:lnTo>
                  <a:lnTo>
                    <a:pt x="13694" y="92746"/>
                  </a:lnTo>
                  <a:lnTo>
                    <a:pt x="13694" y="92944"/>
                  </a:lnTo>
                  <a:lnTo>
                    <a:pt x="13115" y="93557"/>
                  </a:lnTo>
                  <a:lnTo>
                    <a:pt x="12536" y="93949"/>
                  </a:lnTo>
                  <a:lnTo>
                    <a:pt x="0" y="106311"/>
                  </a:lnTo>
                  <a:lnTo>
                    <a:pt x="32501" y="106311"/>
                  </a:lnTo>
                  <a:lnTo>
                    <a:pt x="44738" y="66595"/>
                  </a:lnTo>
                  <a:lnTo>
                    <a:pt x="54188" y="302"/>
                  </a:lnTo>
                  <a:lnTo>
                    <a:pt x="21474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4"/>
            <p:cNvSpPr/>
            <p:nvPr/>
          </p:nvSpPr>
          <p:spPr>
            <a:xfrm>
              <a:off x="2942" y="357"/>
              <a:ext cx="125" cy="201"/>
            </a:xfrm>
            <a:custGeom>
              <a:avLst/>
              <a:gdLst/>
              <a:ahLst/>
              <a:cxnLst/>
              <a:rect l="l" t="t" r="r" b="b"/>
              <a:pathLst>
                <a:path w="79375" h="127635">
                  <a:moveTo>
                    <a:pt x="0" y="48164"/>
                  </a:moveTo>
                  <a:lnTo>
                    <a:pt x="0" y="127123"/>
                  </a:lnTo>
                  <a:lnTo>
                    <a:pt x="79171" y="127123"/>
                  </a:lnTo>
                  <a:lnTo>
                    <a:pt x="79171" y="82853"/>
                  </a:lnTo>
                  <a:lnTo>
                    <a:pt x="18083" y="82853"/>
                  </a:lnTo>
                  <a:lnTo>
                    <a:pt x="0" y="48164"/>
                  </a:lnTo>
                  <a:close/>
                </a:path>
                <a:path w="79375" h="127635">
                  <a:moveTo>
                    <a:pt x="64001" y="0"/>
                  </a:moveTo>
                  <a:lnTo>
                    <a:pt x="18083" y="82853"/>
                  </a:lnTo>
                  <a:lnTo>
                    <a:pt x="79171" y="82853"/>
                  </a:lnTo>
                  <a:lnTo>
                    <a:pt x="79171" y="30477"/>
                  </a:lnTo>
                  <a:lnTo>
                    <a:pt x="64001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5"/>
            <p:cNvSpPr/>
            <p:nvPr/>
          </p:nvSpPr>
          <p:spPr>
            <a:xfrm>
              <a:off x="3814" y="424"/>
              <a:ext cx="66" cy="134"/>
            </a:xfrm>
            <a:custGeom>
              <a:avLst/>
              <a:gdLst/>
              <a:ahLst/>
              <a:cxnLst/>
              <a:rect l="l" t="t" r="r" b="b"/>
              <a:pathLst>
                <a:path w="41910" h="85089">
                  <a:moveTo>
                    <a:pt x="38503" y="22809"/>
                  </a:moveTo>
                  <a:lnTo>
                    <a:pt x="11159" y="22809"/>
                  </a:lnTo>
                  <a:lnTo>
                    <a:pt x="2667" y="84956"/>
                  </a:lnTo>
                  <a:lnTo>
                    <a:pt x="29700" y="84956"/>
                  </a:lnTo>
                  <a:lnTo>
                    <a:pt x="38503" y="22809"/>
                  </a:lnTo>
                  <a:close/>
                </a:path>
                <a:path w="41910" h="85089">
                  <a:moveTo>
                    <a:pt x="41734" y="0"/>
                  </a:moveTo>
                  <a:lnTo>
                    <a:pt x="2335" y="7595"/>
                  </a:lnTo>
                  <a:lnTo>
                    <a:pt x="0" y="25250"/>
                  </a:lnTo>
                  <a:lnTo>
                    <a:pt x="11159" y="22809"/>
                  </a:lnTo>
                  <a:lnTo>
                    <a:pt x="38503" y="22809"/>
                  </a:lnTo>
                  <a:lnTo>
                    <a:pt x="41734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6"/>
            <p:cNvSpPr/>
            <p:nvPr/>
          </p:nvSpPr>
          <p:spPr>
            <a:xfrm>
              <a:off x="3818" y="389"/>
              <a:ext cx="67" cy="38"/>
            </a:xfrm>
            <a:custGeom>
              <a:avLst/>
              <a:gdLst/>
              <a:ahLst/>
              <a:cxnLst/>
              <a:rect l="l" t="t" r="r" b="b"/>
              <a:pathLst>
                <a:path w="42544" h="24129">
                  <a:moveTo>
                    <a:pt x="41932" y="0"/>
                  </a:moveTo>
                  <a:lnTo>
                    <a:pt x="2405" y="6681"/>
                  </a:lnTo>
                  <a:lnTo>
                    <a:pt x="0" y="24022"/>
                  </a:lnTo>
                  <a:lnTo>
                    <a:pt x="39542" y="17250"/>
                  </a:lnTo>
                  <a:lnTo>
                    <a:pt x="41932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7"/>
            <p:cNvSpPr/>
            <p:nvPr/>
          </p:nvSpPr>
          <p:spPr>
            <a:xfrm>
              <a:off x="3901" y="394"/>
              <a:ext cx="107" cy="24"/>
            </a:xfrm>
            <a:custGeom>
              <a:avLst/>
              <a:gdLst/>
              <a:ahLst/>
              <a:cxnLst/>
              <a:rect l="l" t="t" r="r" b="b"/>
              <a:pathLst>
                <a:path w="67944" h="15239">
                  <a:moveTo>
                    <a:pt x="67724" y="0"/>
                  </a:moveTo>
                  <a:lnTo>
                    <a:pt x="1638" y="82"/>
                  </a:lnTo>
                  <a:lnTo>
                    <a:pt x="0" y="14673"/>
                  </a:lnTo>
                  <a:lnTo>
                    <a:pt x="65689" y="14673"/>
                  </a:lnTo>
                  <a:lnTo>
                    <a:pt x="67724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8"/>
            <p:cNvSpPr/>
            <p:nvPr/>
          </p:nvSpPr>
          <p:spPr>
            <a:xfrm>
              <a:off x="2897" y="291"/>
              <a:ext cx="215" cy="175"/>
            </a:xfrm>
            <a:custGeom>
              <a:avLst/>
              <a:gdLst/>
              <a:ahLst/>
              <a:cxnLst/>
              <a:rect l="l" t="t" r="r" b="b"/>
              <a:pathLst>
                <a:path w="136525" h="111125">
                  <a:moveTo>
                    <a:pt x="72025" y="63721"/>
                  </a:moveTo>
                  <a:lnTo>
                    <a:pt x="24753" y="63721"/>
                  </a:lnTo>
                  <a:lnTo>
                    <a:pt x="47243" y="111064"/>
                  </a:lnTo>
                  <a:lnTo>
                    <a:pt x="72025" y="63721"/>
                  </a:lnTo>
                  <a:close/>
                </a:path>
                <a:path w="136525" h="111125">
                  <a:moveTo>
                    <a:pt x="119645" y="23319"/>
                  </a:moveTo>
                  <a:lnTo>
                    <a:pt x="93175" y="23319"/>
                  </a:lnTo>
                  <a:lnTo>
                    <a:pt x="129809" y="97144"/>
                  </a:lnTo>
                  <a:lnTo>
                    <a:pt x="132844" y="88928"/>
                  </a:lnTo>
                  <a:lnTo>
                    <a:pt x="134975" y="80464"/>
                  </a:lnTo>
                  <a:lnTo>
                    <a:pt x="136075" y="72065"/>
                  </a:lnTo>
                  <a:lnTo>
                    <a:pt x="136134" y="63005"/>
                  </a:lnTo>
                  <a:lnTo>
                    <a:pt x="134440" y="52028"/>
                  </a:lnTo>
                  <a:lnTo>
                    <a:pt x="130926" y="41436"/>
                  </a:lnTo>
                  <a:lnTo>
                    <a:pt x="125751" y="31515"/>
                  </a:lnTo>
                  <a:lnTo>
                    <a:pt x="119645" y="23319"/>
                  </a:lnTo>
                  <a:close/>
                </a:path>
                <a:path w="136525" h="111125">
                  <a:moveTo>
                    <a:pt x="66436" y="0"/>
                  </a:moveTo>
                  <a:lnTo>
                    <a:pt x="22933" y="16679"/>
                  </a:lnTo>
                  <a:lnTo>
                    <a:pt x="1819" y="53081"/>
                  </a:lnTo>
                  <a:lnTo>
                    <a:pt x="0" y="65703"/>
                  </a:lnTo>
                  <a:lnTo>
                    <a:pt x="29" y="72065"/>
                  </a:lnTo>
                  <a:lnTo>
                    <a:pt x="518" y="80500"/>
                  </a:lnTo>
                  <a:lnTo>
                    <a:pt x="2767" y="88965"/>
                  </a:lnTo>
                  <a:lnTo>
                    <a:pt x="6250" y="96603"/>
                  </a:lnTo>
                  <a:lnTo>
                    <a:pt x="24753" y="63721"/>
                  </a:lnTo>
                  <a:lnTo>
                    <a:pt x="72025" y="63721"/>
                  </a:lnTo>
                  <a:lnTo>
                    <a:pt x="93175" y="23319"/>
                  </a:lnTo>
                  <a:lnTo>
                    <a:pt x="119645" y="23319"/>
                  </a:lnTo>
                  <a:lnTo>
                    <a:pt x="119074" y="22552"/>
                  </a:lnTo>
                  <a:lnTo>
                    <a:pt x="82653" y="1295"/>
                  </a:lnTo>
                  <a:lnTo>
                    <a:pt x="74596" y="187"/>
                  </a:lnTo>
                  <a:lnTo>
                    <a:pt x="66436" y="0"/>
                  </a:lnTo>
                  <a:close/>
                </a:path>
              </a:pathLst>
            </a:custGeom>
            <a:solidFill>
              <a:srgbClr val="E725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9"/>
            <p:cNvSpPr/>
            <p:nvPr/>
          </p:nvSpPr>
          <p:spPr>
            <a:xfrm>
              <a:off x="3703" y="395"/>
              <a:ext cx="95" cy="77"/>
            </a:xfrm>
            <a:custGeom>
              <a:avLst/>
              <a:gdLst/>
              <a:ahLst/>
              <a:cxnLst/>
              <a:rect l="l" t="t" r="r" b="b"/>
              <a:pathLst>
                <a:path w="60325" h="48895">
                  <a:moveTo>
                    <a:pt x="6606" y="0"/>
                  </a:moveTo>
                  <a:lnTo>
                    <a:pt x="0" y="48743"/>
                  </a:lnTo>
                  <a:lnTo>
                    <a:pt x="53315" y="48667"/>
                  </a:lnTo>
                  <a:lnTo>
                    <a:pt x="55213" y="35434"/>
                  </a:lnTo>
                  <a:lnTo>
                    <a:pt x="23536" y="35434"/>
                  </a:lnTo>
                  <a:lnTo>
                    <a:pt x="26931" y="13935"/>
                  </a:lnTo>
                  <a:lnTo>
                    <a:pt x="58295" y="13935"/>
                  </a:lnTo>
                  <a:lnTo>
                    <a:pt x="60264" y="208"/>
                  </a:lnTo>
                  <a:lnTo>
                    <a:pt x="6606" y="0"/>
                  </a:lnTo>
                  <a:close/>
                </a:path>
                <a:path w="60325" h="48895">
                  <a:moveTo>
                    <a:pt x="58295" y="13935"/>
                  </a:moveTo>
                  <a:lnTo>
                    <a:pt x="37282" y="13935"/>
                  </a:lnTo>
                  <a:lnTo>
                    <a:pt x="34733" y="35434"/>
                  </a:lnTo>
                  <a:lnTo>
                    <a:pt x="55213" y="35434"/>
                  </a:lnTo>
                  <a:lnTo>
                    <a:pt x="58295" y="13935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10"/>
            <p:cNvSpPr/>
            <p:nvPr/>
          </p:nvSpPr>
          <p:spPr>
            <a:xfrm>
              <a:off x="3315" y="420"/>
              <a:ext cx="51" cy="107"/>
            </a:xfrm>
            <a:custGeom>
              <a:avLst/>
              <a:gdLst/>
              <a:ahLst/>
              <a:cxnLst/>
              <a:rect l="l" t="t" r="r" b="b"/>
              <a:pathLst>
                <a:path w="32385" h="67945">
                  <a:moveTo>
                    <a:pt x="0" y="0"/>
                  </a:moveTo>
                  <a:lnTo>
                    <a:pt x="4175" y="67838"/>
                  </a:lnTo>
                  <a:lnTo>
                    <a:pt x="32357" y="67838"/>
                  </a:lnTo>
                  <a:lnTo>
                    <a:pt x="27853" y="1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11"/>
            <p:cNvSpPr/>
            <p:nvPr/>
          </p:nvSpPr>
          <p:spPr>
            <a:xfrm>
              <a:off x="2869" y="434"/>
              <a:ext cx="55" cy="124"/>
            </a:xfrm>
            <a:custGeom>
              <a:avLst/>
              <a:gdLst/>
              <a:ahLst/>
              <a:cxnLst/>
              <a:rect l="l" t="t" r="r" b="b"/>
              <a:pathLst>
                <a:path w="34925" h="78739">
                  <a:moveTo>
                    <a:pt x="34549" y="0"/>
                  </a:moveTo>
                  <a:lnTo>
                    <a:pt x="13168" y="38602"/>
                  </a:lnTo>
                  <a:lnTo>
                    <a:pt x="3157" y="54597"/>
                  </a:lnTo>
                  <a:lnTo>
                    <a:pt x="502" y="63075"/>
                  </a:lnTo>
                  <a:lnTo>
                    <a:pt x="12362" y="78620"/>
                  </a:lnTo>
                  <a:lnTo>
                    <a:pt x="34930" y="78606"/>
                  </a:lnTo>
                  <a:lnTo>
                    <a:pt x="34549" y="0"/>
                  </a:lnTo>
                  <a:close/>
                </a:path>
                <a:path w="34925" h="78739">
                  <a:moveTo>
                    <a:pt x="34930" y="78606"/>
                  </a:moveTo>
                  <a:lnTo>
                    <a:pt x="20116" y="78606"/>
                  </a:lnTo>
                  <a:lnTo>
                    <a:pt x="26200" y="78620"/>
                  </a:lnTo>
                  <a:lnTo>
                    <a:pt x="34930" y="7862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12"/>
            <p:cNvSpPr/>
            <p:nvPr/>
          </p:nvSpPr>
          <p:spPr>
            <a:xfrm>
              <a:off x="3083" y="434"/>
              <a:ext cx="55" cy="124"/>
            </a:xfrm>
            <a:custGeom>
              <a:avLst/>
              <a:gdLst/>
              <a:ahLst/>
              <a:cxnLst/>
              <a:rect l="l" t="t" r="r" b="b"/>
              <a:pathLst>
                <a:path w="34925" h="78739">
                  <a:moveTo>
                    <a:pt x="384" y="0"/>
                  </a:moveTo>
                  <a:lnTo>
                    <a:pt x="0" y="78620"/>
                  </a:lnTo>
                  <a:lnTo>
                    <a:pt x="22725" y="78606"/>
                  </a:lnTo>
                  <a:lnTo>
                    <a:pt x="25132" y="78393"/>
                  </a:lnTo>
                  <a:lnTo>
                    <a:pt x="26863" y="77892"/>
                  </a:lnTo>
                  <a:lnTo>
                    <a:pt x="30981" y="75531"/>
                  </a:lnTo>
                  <a:lnTo>
                    <a:pt x="32990" y="72928"/>
                  </a:lnTo>
                  <a:lnTo>
                    <a:pt x="34931" y="66747"/>
                  </a:lnTo>
                  <a:lnTo>
                    <a:pt x="34444" y="63075"/>
                  </a:lnTo>
                  <a:lnTo>
                    <a:pt x="31774" y="54597"/>
                  </a:lnTo>
                  <a:lnTo>
                    <a:pt x="28911" y="50213"/>
                  </a:lnTo>
                  <a:lnTo>
                    <a:pt x="21780" y="38602"/>
                  </a:lnTo>
                  <a:lnTo>
                    <a:pt x="6960" y="12006"/>
                  </a:lnTo>
                  <a:lnTo>
                    <a:pt x="3655" y="6012"/>
                  </a:lnTo>
                  <a:lnTo>
                    <a:pt x="384" y="0"/>
                  </a:lnTo>
                  <a:close/>
                </a:path>
                <a:path w="34925" h="78739">
                  <a:moveTo>
                    <a:pt x="22725" y="78606"/>
                  </a:moveTo>
                  <a:lnTo>
                    <a:pt x="14818" y="78606"/>
                  </a:lnTo>
                  <a:lnTo>
                    <a:pt x="20919" y="78620"/>
                  </a:lnTo>
                  <a:lnTo>
                    <a:pt x="22567" y="78620"/>
                  </a:lnTo>
                  <a:lnTo>
                    <a:pt x="22725" y="78606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13"/>
            <p:cNvSpPr/>
            <p:nvPr/>
          </p:nvSpPr>
          <p:spPr>
            <a:xfrm>
              <a:off x="3169" y="420"/>
              <a:ext cx="83" cy="108"/>
            </a:xfrm>
            <a:custGeom>
              <a:avLst/>
              <a:gdLst/>
              <a:ahLst/>
              <a:cxnLst/>
              <a:rect l="l" t="t" r="r" b="b"/>
              <a:pathLst>
                <a:path w="52705" h="68579">
                  <a:moveTo>
                    <a:pt x="23997" y="0"/>
                  </a:moveTo>
                  <a:lnTo>
                    <a:pt x="0" y="68460"/>
                  </a:lnTo>
                  <a:lnTo>
                    <a:pt x="29145" y="68089"/>
                  </a:lnTo>
                  <a:lnTo>
                    <a:pt x="52534" y="593"/>
                  </a:lnTo>
                  <a:lnTo>
                    <a:pt x="23997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14"/>
            <p:cNvSpPr/>
            <p:nvPr/>
          </p:nvSpPr>
          <p:spPr>
            <a:xfrm>
              <a:off x="3886" y="445"/>
              <a:ext cx="121" cy="112"/>
            </a:xfrm>
            <a:custGeom>
              <a:avLst/>
              <a:gdLst/>
              <a:ahLst/>
              <a:cxnLst/>
              <a:rect l="l" t="t" r="r" b="b"/>
              <a:pathLst>
                <a:path w="76835" h="71120">
                  <a:moveTo>
                    <a:pt x="54271" y="14789"/>
                  </a:moveTo>
                  <a:lnTo>
                    <a:pt x="25989" y="14789"/>
                  </a:lnTo>
                  <a:lnTo>
                    <a:pt x="20495" y="56706"/>
                  </a:lnTo>
                  <a:lnTo>
                    <a:pt x="7156" y="70520"/>
                  </a:lnTo>
                  <a:lnTo>
                    <a:pt x="45666" y="66225"/>
                  </a:lnTo>
                  <a:lnTo>
                    <a:pt x="50496" y="42041"/>
                  </a:lnTo>
                  <a:lnTo>
                    <a:pt x="54271" y="14789"/>
                  </a:lnTo>
                  <a:close/>
                </a:path>
                <a:path w="76835" h="71120">
                  <a:moveTo>
                    <a:pt x="76831" y="0"/>
                  </a:moveTo>
                  <a:lnTo>
                    <a:pt x="2044" y="25"/>
                  </a:lnTo>
                  <a:lnTo>
                    <a:pt x="0" y="14897"/>
                  </a:lnTo>
                  <a:lnTo>
                    <a:pt x="54271" y="14789"/>
                  </a:lnTo>
                  <a:lnTo>
                    <a:pt x="54381" y="13996"/>
                  </a:lnTo>
                  <a:lnTo>
                    <a:pt x="75247" y="13996"/>
                  </a:lnTo>
                  <a:lnTo>
                    <a:pt x="76831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15"/>
            <p:cNvSpPr/>
            <p:nvPr/>
          </p:nvSpPr>
          <p:spPr>
            <a:xfrm>
              <a:off x="3481" y="399"/>
              <a:ext cx="106" cy="121"/>
            </a:xfrm>
            <a:custGeom>
              <a:avLst/>
              <a:gdLst/>
              <a:ahLst/>
              <a:cxnLst/>
              <a:rect l="l" t="t" r="r" b="b"/>
              <a:pathLst>
                <a:path w="67310" h="76835">
                  <a:moveTo>
                    <a:pt x="67219" y="0"/>
                  </a:moveTo>
                  <a:lnTo>
                    <a:pt x="10814" y="290"/>
                  </a:lnTo>
                  <a:lnTo>
                    <a:pt x="0" y="76572"/>
                  </a:lnTo>
                  <a:lnTo>
                    <a:pt x="55825" y="76572"/>
                  </a:lnTo>
                  <a:lnTo>
                    <a:pt x="57824" y="63139"/>
                  </a:lnTo>
                  <a:lnTo>
                    <a:pt x="20099" y="63139"/>
                  </a:lnTo>
                  <a:lnTo>
                    <a:pt x="23360" y="42249"/>
                  </a:lnTo>
                  <a:lnTo>
                    <a:pt x="43131" y="42050"/>
                  </a:lnTo>
                  <a:lnTo>
                    <a:pt x="60962" y="42050"/>
                  </a:lnTo>
                  <a:lnTo>
                    <a:pt x="62418" y="32266"/>
                  </a:lnTo>
                  <a:lnTo>
                    <a:pt x="24761" y="32266"/>
                  </a:lnTo>
                  <a:lnTo>
                    <a:pt x="27273" y="14277"/>
                  </a:lnTo>
                  <a:lnTo>
                    <a:pt x="47026" y="14024"/>
                  </a:lnTo>
                  <a:lnTo>
                    <a:pt x="65132" y="14024"/>
                  </a:lnTo>
                  <a:lnTo>
                    <a:pt x="67219" y="0"/>
                  </a:lnTo>
                  <a:close/>
                </a:path>
                <a:path w="67310" h="76835">
                  <a:moveTo>
                    <a:pt x="60962" y="42050"/>
                  </a:moveTo>
                  <a:lnTo>
                    <a:pt x="43131" y="42050"/>
                  </a:lnTo>
                  <a:lnTo>
                    <a:pt x="39974" y="63139"/>
                  </a:lnTo>
                  <a:lnTo>
                    <a:pt x="57824" y="63139"/>
                  </a:lnTo>
                  <a:lnTo>
                    <a:pt x="60962" y="42050"/>
                  </a:lnTo>
                  <a:close/>
                </a:path>
                <a:path w="67310" h="76835">
                  <a:moveTo>
                    <a:pt x="65132" y="14024"/>
                  </a:moveTo>
                  <a:lnTo>
                    <a:pt x="47026" y="14024"/>
                  </a:lnTo>
                  <a:lnTo>
                    <a:pt x="44770" y="32266"/>
                  </a:lnTo>
                  <a:lnTo>
                    <a:pt x="62418" y="32266"/>
                  </a:lnTo>
                  <a:lnTo>
                    <a:pt x="65132" y="14024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16"/>
            <p:cNvSpPr/>
            <p:nvPr/>
          </p:nvSpPr>
          <p:spPr>
            <a:xfrm>
              <a:off x="3600" y="479"/>
              <a:ext cx="176" cy="76"/>
            </a:xfrm>
            <a:custGeom>
              <a:avLst/>
              <a:gdLst/>
              <a:ahLst/>
              <a:cxnLst/>
              <a:rect l="l" t="t" r="r" b="b"/>
              <a:pathLst>
                <a:path w="111760" h="48260">
                  <a:moveTo>
                    <a:pt x="111754" y="0"/>
                  </a:moveTo>
                  <a:lnTo>
                    <a:pt x="6565" y="198"/>
                  </a:lnTo>
                  <a:lnTo>
                    <a:pt x="0" y="47638"/>
                  </a:lnTo>
                  <a:lnTo>
                    <a:pt x="105232" y="47638"/>
                  </a:lnTo>
                  <a:lnTo>
                    <a:pt x="106908" y="35394"/>
                  </a:lnTo>
                  <a:lnTo>
                    <a:pt x="26902" y="35394"/>
                  </a:lnTo>
                  <a:lnTo>
                    <a:pt x="26902" y="29361"/>
                  </a:lnTo>
                  <a:lnTo>
                    <a:pt x="107734" y="29361"/>
                  </a:lnTo>
                  <a:lnTo>
                    <a:pt x="109197" y="18676"/>
                  </a:lnTo>
                  <a:lnTo>
                    <a:pt x="29847" y="18676"/>
                  </a:lnTo>
                  <a:lnTo>
                    <a:pt x="29847" y="12430"/>
                  </a:lnTo>
                  <a:lnTo>
                    <a:pt x="110052" y="12430"/>
                  </a:lnTo>
                  <a:lnTo>
                    <a:pt x="111754" y="0"/>
                  </a:lnTo>
                  <a:close/>
                </a:path>
                <a:path w="111760" h="48260">
                  <a:moveTo>
                    <a:pt x="107734" y="29361"/>
                  </a:moveTo>
                  <a:lnTo>
                    <a:pt x="82264" y="29361"/>
                  </a:lnTo>
                  <a:lnTo>
                    <a:pt x="82264" y="35394"/>
                  </a:lnTo>
                  <a:lnTo>
                    <a:pt x="106908" y="35394"/>
                  </a:lnTo>
                  <a:lnTo>
                    <a:pt x="107734" y="29361"/>
                  </a:lnTo>
                  <a:close/>
                </a:path>
                <a:path w="111760" h="48260">
                  <a:moveTo>
                    <a:pt x="110052" y="12430"/>
                  </a:moveTo>
                  <a:lnTo>
                    <a:pt x="29847" y="12430"/>
                  </a:lnTo>
                  <a:lnTo>
                    <a:pt x="84416" y="12639"/>
                  </a:lnTo>
                  <a:lnTo>
                    <a:pt x="84416" y="18676"/>
                  </a:lnTo>
                  <a:lnTo>
                    <a:pt x="109197" y="18676"/>
                  </a:lnTo>
                  <a:lnTo>
                    <a:pt x="110052" y="1243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17"/>
            <p:cNvSpPr/>
            <p:nvPr/>
          </p:nvSpPr>
          <p:spPr>
            <a:xfrm>
              <a:off x="3377" y="390"/>
              <a:ext cx="200" cy="168"/>
            </a:xfrm>
            <a:custGeom>
              <a:avLst/>
              <a:gdLst/>
              <a:ahLst/>
              <a:cxnLst/>
              <a:rect l="l" t="t" r="r" b="b"/>
              <a:pathLst>
                <a:path w="127000" h="106679">
                  <a:moveTo>
                    <a:pt x="47318" y="0"/>
                  </a:moveTo>
                  <a:lnTo>
                    <a:pt x="21513" y="0"/>
                  </a:lnTo>
                  <a:lnTo>
                    <a:pt x="23652" y="3034"/>
                  </a:lnTo>
                  <a:lnTo>
                    <a:pt x="23900" y="3787"/>
                  </a:lnTo>
                  <a:lnTo>
                    <a:pt x="23900" y="5596"/>
                  </a:lnTo>
                  <a:lnTo>
                    <a:pt x="23652" y="6666"/>
                  </a:lnTo>
                  <a:lnTo>
                    <a:pt x="22241" y="15472"/>
                  </a:lnTo>
                  <a:lnTo>
                    <a:pt x="12501" y="15472"/>
                  </a:lnTo>
                  <a:lnTo>
                    <a:pt x="10062" y="31639"/>
                  </a:lnTo>
                  <a:lnTo>
                    <a:pt x="18014" y="31639"/>
                  </a:lnTo>
                  <a:lnTo>
                    <a:pt x="0" y="106282"/>
                  </a:lnTo>
                  <a:lnTo>
                    <a:pt x="20980" y="106282"/>
                  </a:lnTo>
                  <a:lnTo>
                    <a:pt x="39287" y="31704"/>
                  </a:lnTo>
                  <a:lnTo>
                    <a:pt x="66601" y="31704"/>
                  </a:lnTo>
                  <a:lnTo>
                    <a:pt x="68831" y="16440"/>
                  </a:lnTo>
                  <a:lnTo>
                    <a:pt x="42656" y="16440"/>
                  </a:lnTo>
                  <a:lnTo>
                    <a:pt x="42931" y="15472"/>
                  </a:lnTo>
                  <a:lnTo>
                    <a:pt x="22241" y="15472"/>
                  </a:lnTo>
                  <a:lnTo>
                    <a:pt x="42941" y="15436"/>
                  </a:lnTo>
                  <a:lnTo>
                    <a:pt x="47318" y="0"/>
                  </a:lnTo>
                  <a:close/>
                </a:path>
                <a:path w="127000" h="106679">
                  <a:moveTo>
                    <a:pt x="66601" y="31704"/>
                  </a:moveTo>
                  <a:lnTo>
                    <a:pt x="46591" y="31704"/>
                  </a:lnTo>
                  <a:lnTo>
                    <a:pt x="36238" y="103590"/>
                  </a:lnTo>
                  <a:lnTo>
                    <a:pt x="124020" y="103590"/>
                  </a:lnTo>
                  <a:lnTo>
                    <a:pt x="126066" y="89578"/>
                  </a:lnTo>
                  <a:lnTo>
                    <a:pt x="58146" y="89578"/>
                  </a:lnTo>
                  <a:lnTo>
                    <a:pt x="66601" y="31704"/>
                  </a:lnTo>
                  <a:close/>
                </a:path>
                <a:path w="127000" h="106679">
                  <a:moveTo>
                    <a:pt x="126673" y="85416"/>
                  </a:moveTo>
                  <a:lnTo>
                    <a:pt x="58146" y="89578"/>
                  </a:lnTo>
                  <a:lnTo>
                    <a:pt x="126066" y="89578"/>
                  </a:lnTo>
                  <a:lnTo>
                    <a:pt x="126673" y="85416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18"/>
            <p:cNvSpPr/>
            <p:nvPr/>
          </p:nvSpPr>
          <p:spPr>
            <a:xfrm>
              <a:off x="3594" y="389"/>
              <a:ext cx="116" cy="86"/>
            </a:xfrm>
            <a:custGeom>
              <a:avLst/>
              <a:gdLst/>
              <a:ahLst/>
              <a:cxnLst/>
              <a:rect l="l" t="t" r="r" b="b"/>
              <a:pathLst>
                <a:path w="73660" h="54610">
                  <a:moveTo>
                    <a:pt x="37411" y="0"/>
                  </a:moveTo>
                  <a:lnTo>
                    <a:pt x="12283" y="237"/>
                  </a:lnTo>
                  <a:lnTo>
                    <a:pt x="15516" y="2138"/>
                  </a:lnTo>
                  <a:lnTo>
                    <a:pt x="3129" y="21048"/>
                  </a:lnTo>
                  <a:lnTo>
                    <a:pt x="27486" y="21048"/>
                  </a:lnTo>
                  <a:lnTo>
                    <a:pt x="27486" y="23850"/>
                  </a:lnTo>
                  <a:lnTo>
                    <a:pt x="3039" y="24008"/>
                  </a:lnTo>
                  <a:lnTo>
                    <a:pt x="1188" y="37545"/>
                  </a:lnTo>
                  <a:lnTo>
                    <a:pt x="16139" y="37545"/>
                  </a:lnTo>
                  <a:lnTo>
                    <a:pt x="0" y="54094"/>
                  </a:lnTo>
                  <a:lnTo>
                    <a:pt x="27205" y="54094"/>
                  </a:lnTo>
                  <a:lnTo>
                    <a:pt x="36381" y="43394"/>
                  </a:lnTo>
                  <a:lnTo>
                    <a:pt x="61812" y="43394"/>
                  </a:lnTo>
                  <a:lnTo>
                    <a:pt x="58691" y="38045"/>
                  </a:lnTo>
                  <a:lnTo>
                    <a:pt x="68634" y="38045"/>
                  </a:lnTo>
                  <a:lnTo>
                    <a:pt x="70639" y="24231"/>
                  </a:lnTo>
                  <a:lnTo>
                    <a:pt x="50609" y="24231"/>
                  </a:lnTo>
                  <a:lnTo>
                    <a:pt x="50609" y="20815"/>
                  </a:lnTo>
                  <a:lnTo>
                    <a:pt x="70639" y="20815"/>
                  </a:lnTo>
                  <a:lnTo>
                    <a:pt x="73138" y="5584"/>
                  </a:lnTo>
                  <a:lnTo>
                    <a:pt x="33832" y="5584"/>
                  </a:lnTo>
                  <a:lnTo>
                    <a:pt x="37411" y="0"/>
                  </a:lnTo>
                  <a:close/>
                </a:path>
                <a:path w="73660" h="54610">
                  <a:moveTo>
                    <a:pt x="61812" y="43394"/>
                  </a:moveTo>
                  <a:lnTo>
                    <a:pt x="36381" y="43394"/>
                  </a:lnTo>
                  <a:lnTo>
                    <a:pt x="42588" y="53486"/>
                  </a:lnTo>
                  <a:lnTo>
                    <a:pt x="67698" y="53486"/>
                  </a:lnTo>
                  <a:lnTo>
                    <a:pt x="61812" y="43394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19"/>
            <p:cNvSpPr txBox="1"/>
            <p:nvPr/>
          </p:nvSpPr>
          <p:spPr>
            <a:xfrm>
              <a:off x="4055" y="308"/>
              <a:ext cx="188" cy="16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500" spc="20" dirty="0">
                  <a:solidFill>
                    <a:srgbClr val="1571AC"/>
                  </a:solidFill>
                  <a:latin typeface="Arial" panose="020B0604020202020204"/>
                  <a:cs typeface="Arial" panose="020B0604020202020204"/>
                </a:rPr>
                <a:t>T</a:t>
              </a:r>
              <a:r>
                <a:rPr sz="500" spc="-15" dirty="0">
                  <a:solidFill>
                    <a:srgbClr val="1571AC"/>
                  </a:solidFill>
                  <a:latin typeface="Arial" panose="020B0604020202020204"/>
                  <a:cs typeface="Arial" panose="020B0604020202020204"/>
                </a:rPr>
                <a:t>M</a:t>
              </a:r>
              <a:endParaRPr sz="500">
                <a:latin typeface="Arial" panose="020B0604020202020204"/>
                <a:cs typeface="Arial" panose="020B0604020202020204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14325" y="756285"/>
          <a:ext cx="2262505" cy="1710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975"/>
                <a:gridCol w="425450"/>
                <a:gridCol w="1275080"/>
              </a:tblGrid>
              <a:tr h="209550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600" b="0" spc="1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经销商信</a:t>
                      </a:r>
                      <a:r>
                        <a:rPr sz="600" b="0" spc="1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息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ts val="210"/>
                        </a:lnSpc>
                      </a:pPr>
                      <a:endParaRPr sz="95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  <a:p>
                      <a:pPr marL="58420" algn="l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产品型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号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10"/>
                        </a:lnSpc>
                      </a:pPr>
                      <a:endParaRPr sz="95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10185">
                <a:tc vMerge="1"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产品系列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号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8890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13360">
                <a:tc vMerge="1"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经销商名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称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9144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13360">
                <a:tc vMerge="1"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经销商电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话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89535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1399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05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600" b="0" spc="1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⽤⼾信</a:t>
                      </a:r>
                      <a:r>
                        <a:rPr sz="600" b="0" spc="1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息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6985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购买⽇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期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8763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13360">
                <a:tc vMerge="1">
                  <a:tcPr marL="0" marR="0" marT="6985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⽤⼾地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址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8636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13360">
                <a:tc vMerge="1">
                  <a:tcPr marL="0" marR="0" marT="6985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联系电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话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84455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600" b="0" spc="1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备</a:t>
                      </a:r>
                      <a:r>
                        <a:rPr sz="600" b="0" spc="1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注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7620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</a:tr>
            </a:tbl>
          </a:graphicData>
        </a:graphic>
      </p:graphicFrame>
      <p:grpSp>
        <p:nvGrpSpPr>
          <p:cNvPr id="27" name="组合 26"/>
          <p:cNvGrpSpPr/>
          <p:nvPr/>
        </p:nvGrpSpPr>
        <p:grpSpPr>
          <a:xfrm>
            <a:off x="1821815" y="184785"/>
            <a:ext cx="872490" cy="169545"/>
            <a:chOff x="2869" y="291"/>
            <a:chExt cx="1374" cy="267"/>
          </a:xfrm>
        </p:grpSpPr>
        <p:sp>
          <p:nvSpPr>
            <p:cNvPr id="3" name="object 3"/>
            <p:cNvSpPr/>
            <p:nvPr/>
          </p:nvSpPr>
          <p:spPr>
            <a:xfrm>
              <a:off x="3224" y="389"/>
              <a:ext cx="86" cy="168"/>
            </a:xfrm>
            <a:custGeom>
              <a:avLst/>
              <a:gdLst/>
              <a:ahLst/>
              <a:cxnLst/>
              <a:rect l="l" t="t" r="r" b="b"/>
              <a:pathLst>
                <a:path w="54610" h="106679">
                  <a:moveTo>
                    <a:pt x="21474" y="0"/>
                  </a:moveTo>
                  <a:lnTo>
                    <a:pt x="25106" y="3632"/>
                  </a:lnTo>
                  <a:lnTo>
                    <a:pt x="24988" y="5058"/>
                  </a:lnTo>
                  <a:lnTo>
                    <a:pt x="24498" y="8794"/>
                  </a:lnTo>
                  <a:lnTo>
                    <a:pt x="24102" y="11090"/>
                  </a:lnTo>
                  <a:lnTo>
                    <a:pt x="20615" y="38049"/>
                  </a:lnTo>
                  <a:lnTo>
                    <a:pt x="15361" y="79451"/>
                  </a:lnTo>
                  <a:lnTo>
                    <a:pt x="13694" y="92746"/>
                  </a:lnTo>
                  <a:lnTo>
                    <a:pt x="13694" y="92944"/>
                  </a:lnTo>
                  <a:lnTo>
                    <a:pt x="13115" y="93557"/>
                  </a:lnTo>
                  <a:lnTo>
                    <a:pt x="12536" y="93949"/>
                  </a:lnTo>
                  <a:lnTo>
                    <a:pt x="0" y="106311"/>
                  </a:lnTo>
                  <a:lnTo>
                    <a:pt x="32501" y="106311"/>
                  </a:lnTo>
                  <a:lnTo>
                    <a:pt x="44738" y="66595"/>
                  </a:lnTo>
                  <a:lnTo>
                    <a:pt x="54188" y="302"/>
                  </a:lnTo>
                  <a:lnTo>
                    <a:pt x="21474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942" y="357"/>
              <a:ext cx="125" cy="201"/>
            </a:xfrm>
            <a:custGeom>
              <a:avLst/>
              <a:gdLst/>
              <a:ahLst/>
              <a:cxnLst/>
              <a:rect l="l" t="t" r="r" b="b"/>
              <a:pathLst>
                <a:path w="79375" h="127635">
                  <a:moveTo>
                    <a:pt x="0" y="48164"/>
                  </a:moveTo>
                  <a:lnTo>
                    <a:pt x="0" y="127123"/>
                  </a:lnTo>
                  <a:lnTo>
                    <a:pt x="79171" y="127123"/>
                  </a:lnTo>
                  <a:lnTo>
                    <a:pt x="79171" y="82853"/>
                  </a:lnTo>
                  <a:lnTo>
                    <a:pt x="18083" y="82853"/>
                  </a:lnTo>
                  <a:lnTo>
                    <a:pt x="0" y="48164"/>
                  </a:lnTo>
                  <a:close/>
                </a:path>
                <a:path w="79375" h="127635">
                  <a:moveTo>
                    <a:pt x="64001" y="0"/>
                  </a:moveTo>
                  <a:lnTo>
                    <a:pt x="18083" y="82853"/>
                  </a:lnTo>
                  <a:lnTo>
                    <a:pt x="79171" y="82853"/>
                  </a:lnTo>
                  <a:lnTo>
                    <a:pt x="79171" y="30477"/>
                  </a:lnTo>
                  <a:lnTo>
                    <a:pt x="64001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814" y="424"/>
              <a:ext cx="66" cy="134"/>
            </a:xfrm>
            <a:custGeom>
              <a:avLst/>
              <a:gdLst/>
              <a:ahLst/>
              <a:cxnLst/>
              <a:rect l="l" t="t" r="r" b="b"/>
              <a:pathLst>
                <a:path w="41910" h="85089">
                  <a:moveTo>
                    <a:pt x="38503" y="22809"/>
                  </a:moveTo>
                  <a:lnTo>
                    <a:pt x="11159" y="22809"/>
                  </a:lnTo>
                  <a:lnTo>
                    <a:pt x="2667" y="84956"/>
                  </a:lnTo>
                  <a:lnTo>
                    <a:pt x="29700" y="84956"/>
                  </a:lnTo>
                  <a:lnTo>
                    <a:pt x="38503" y="22809"/>
                  </a:lnTo>
                  <a:close/>
                </a:path>
                <a:path w="41910" h="85089">
                  <a:moveTo>
                    <a:pt x="41734" y="0"/>
                  </a:moveTo>
                  <a:lnTo>
                    <a:pt x="2335" y="7595"/>
                  </a:lnTo>
                  <a:lnTo>
                    <a:pt x="0" y="25250"/>
                  </a:lnTo>
                  <a:lnTo>
                    <a:pt x="11159" y="22809"/>
                  </a:lnTo>
                  <a:lnTo>
                    <a:pt x="38503" y="22809"/>
                  </a:lnTo>
                  <a:lnTo>
                    <a:pt x="41734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818" y="389"/>
              <a:ext cx="67" cy="38"/>
            </a:xfrm>
            <a:custGeom>
              <a:avLst/>
              <a:gdLst/>
              <a:ahLst/>
              <a:cxnLst/>
              <a:rect l="l" t="t" r="r" b="b"/>
              <a:pathLst>
                <a:path w="42544" h="24129">
                  <a:moveTo>
                    <a:pt x="41932" y="0"/>
                  </a:moveTo>
                  <a:lnTo>
                    <a:pt x="2405" y="6681"/>
                  </a:lnTo>
                  <a:lnTo>
                    <a:pt x="0" y="24022"/>
                  </a:lnTo>
                  <a:lnTo>
                    <a:pt x="39542" y="17250"/>
                  </a:lnTo>
                  <a:lnTo>
                    <a:pt x="41932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901" y="394"/>
              <a:ext cx="107" cy="24"/>
            </a:xfrm>
            <a:custGeom>
              <a:avLst/>
              <a:gdLst/>
              <a:ahLst/>
              <a:cxnLst/>
              <a:rect l="l" t="t" r="r" b="b"/>
              <a:pathLst>
                <a:path w="67944" h="15239">
                  <a:moveTo>
                    <a:pt x="67724" y="0"/>
                  </a:moveTo>
                  <a:lnTo>
                    <a:pt x="1638" y="82"/>
                  </a:lnTo>
                  <a:lnTo>
                    <a:pt x="0" y="14673"/>
                  </a:lnTo>
                  <a:lnTo>
                    <a:pt x="65689" y="14673"/>
                  </a:lnTo>
                  <a:lnTo>
                    <a:pt x="67724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897" y="291"/>
              <a:ext cx="215" cy="175"/>
            </a:xfrm>
            <a:custGeom>
              <a:avLst/>
              <a:gdLst/>
              <a:ahLst/>
              <a:cxnLst/>
              <a:rect l="l" t="t" r="r" b="b"/>
              <a:pathLst>
                <a:path w="136525" h="111125">
                  <a:moveTo>
                    <a:pt x="72025" y="63721"/>
                  </a:moveTo>
                  <a:lnTo>
                    <a:pt x="24753" y="63721"/>
                  </a:lnTo>
                  <a:lnTo>
                    <a:pt x="47243" y="111064"/>
                  </a:lnTo>
                  <a:lnTo>
                    <a:pt x="72025" y="63721"/>
                  </a:lnTo>
                  <a:close/>
                </a:path>
                <a:path w="136525" h="111125">
                  <a:moveTo>
                    <a:pt x="119645" y="23319"/>
                  </a:moveTo>
                  <a:lnTo>
                    <a:pt x="93175" y="23319"/>
                  </a:lnTo>
                  <a:lnTo>
                    <a:pt x="129809" y="97144"/>
                  </a:lnTo>
                  <a:lnTo>
                    <a:pt x="132844" y="88928"/>
                  </a:lnTo>
                  <a:lnTo>
                    <a:pt x="134975" y="80464"/>
                  </a:lnTo>
                  <a:lnTo>
                    <a:pt x="136075" y="72065"/>
                  </a:lnTo>
                  <a:lnTo>
                    <a:pt x="136134" y="63005"/>
                  </a:lnTo>
                  <a:lnTo>
                    <a:pt x="134440" y="52028"/>
                  </a:lnTo>
                  <a:lnTo>
                    <a:pt x="130926" y="41436"/>
                  </a:lnTo>
                  <a:lnTo>
                    <a:pt x="125751" y="31515"/>
                  </a:lnTo>
                  <a:lnTo>
                    <a:pt x="119645" y="23319"/>
                  </a:lnTo>
                  <a:close/>
                </a:path>
                <a:path w="136525" h="111125">
                  <a:moveTo>
                    <a:pt x="66436" y="0"/>
                  </a:moveTo>
                  <a:lnTo>
                    <a:pt x="22933" y="16679"/>
                  </a:lnTo>
                  <a:lnTo>
                    <a:pt x="1819" y="53081"/>
                  </a:lnTo>
                  <a:lnTo>
                    <a:pt x="0" y="65703"/>
                  </a:lnTo>
                  <a:lnTo>
                    <a:pt x="29" y="72065"/>
                  </a:lnTo>
                  <a:lnTo>
                    <a:pt x="518" y="80500"/>
                  </a:lnTo>
                  <a:lnTo>
                    <a:pt x="2767" y="88965"/>
                  </a:lnTo>
                  <a:lnTo>
                    <a:pt x="6250" y="96603"/>
                  </a:lnTo>
                  <a:lnTo>
                    <a:pt x="24753" y="63721"/>
                  </a:lnTo>
                  <a:lnTo>
                    <a:pt x="72025" y="63721"/>
                  </a:lnTo>
                  <a:lnTo>
                    <a:pt x="93175" y="23319"/>
                  </a:lnTo>
                  <a:lnTo>
                    <a:pt x="119645" y="23319"/>
                  </a:lnTo>
                  <a:lnTo>
                    <a:pt x="119074" y="22552"/>
                  </a:lnTo>
                  <a:lnTo>
                    <a:pt x="82653" y="1295"/>
                  </a:lnTo>
                  <a:lnTo>
                    <a:pt x="74596" y="187"/>
                  </a:lnTo>
                  <a:lnTo>
                    <a:pt x="66436" y="0"/>
                  </a:lnTo>
                  <a:close/>
                </a:path>
              </a:pathLst>
            </a:custGeom>
            <a:solidFill>
              <a:srgbClr val="E725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703" y="395"/>
              <a:ext cx="95" cy="77"/>
            </a:xfrm>
            <a:custGeom>
              <a:avLst/>
              <a:gdLst/>
              <a:ahLst/>
              <a:cxnLst/>
              <a:rect l="l" t="t" r="r" b="b"/>
              <a:pathLst>
                <a:path w="60325" h="48895">
                  <a:moveTo>
                    <a:pt x="6606" y="0"/>
                  </a:moveTo>
                  <a:lnTo>
                    <a:pt x="0" y="48743"/>
                  </a:lnTo>
                  <a:lnTo>
                    <a:pt x="53315" y="48667"/>
                  </a:lnTo>
                  <a:lnTo>
                    <a:pt x="55213" y="35434"/>
                  </a:lnTo>
                  <a:lnTo>
                    <a:pt x="23536" y="35434"/>
                  </a:lnTo>
                  <a:lnTo>
                    <a:pt x="26931" y="13935"/>
                  </a:lnTo>
                  <a:lnTo>
                    <a:pt x="58295" y="13935"/>
                  </a:lnTo>
                  <a:lnTo>
                    <a:pt x="60264" y="208"/>
                  </a:lnTo>
                  <a:lnTo>
                    <a:pt x="6606" y="0"/>
                  </a:lnTo>
                  <a:close/>
                </a:path>
                <a:path w="60325" h="48895">
                  <a:moveTo>
                    <a:pt x="58295" y="13935"/>
                  </a:moveTo>
                  <a:lnTo>
                    <a:pt x="37282" y="13935"/>
                  </a:lnTo>
                  <a:lnTo>
                    <a:pt x="34733" y="35434"/>
                  </a:lnTo>
                  <a:lnTo>
                    <a:pt x="55213" y="35434"/>
                  </a:lnTo>
                  <a:lnTo>
                    <a:pt x="58295" y="13935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315" y="420"/>
              <a:ext cx="51" cy="107"/>
            </a:xfrm>
            <a:custGeom>
              <a:avLst/>
              <a:gdLst/>
              <a:ahLst/>
              <a:cxnLst/>
              <a:rect l="l" t="t" r="r" b="b"/>
              <a:pathLst>
                <a:path w="32385" h="67945">
                  <a:moveTo>
                    <a:pt x="0" y="0"/>
                  </a:moveTo>
                  <a:lnTo>
                    <a:pt x="4175" y="67838"/>
                  </a:lnTo>
                  <a:lnTo>
                    <a:pt x="32357" y="67838"/>
                  </a:lnTo>
                  <a:lnTo>
                    <a:pt x="27853" y="1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869" y="434"/>
              <a:ext cx="55" cy="124"/>
            </a:xfrm>
            <a:custGeom>
              <a:avLst/>
              <a:gdLst/>
              <a:ahLst/>
              <a:cxnLst/>
              <a:rect l="l" t="t" r="r" b="b"/>
              <a:pathLst>
                <a:path w="34925" h="78739">
                  <a:moveTo>
                    <a:pt x="34549" y="0"/>
                  </a:moveTo>
                  <a:lnTo>
                    <a:pt x="13168" y="38602"/>
                  </a:lnTo>
                  <a:lnTo>
                    <a:pt x="3157" y="54597"/>
                  </a:lnTo>
                  <a:lnTo>
                    <a:pt x="502" y="63075"/>
                  </a:lnTo>
                  <a:lnTo>
                    <a:pt x="12362" y="78620"/>
                  </a:lnTo>
                  <a:lnTo>
                    <a:pt x="34930" y="78606"/>
                  </a:lnTo>
                  <a:lnTo>
                    <a:pt x="34549" y="0"/>
                  </a:lnTo>
                  <a:close/>
                </a:path>
                <a:path w="34925" h="78739">
                  <a:moveTo>
                    <a:pt x="34930" y="78606"/>
                  </a:moveTo>
                  <a:lnTo>
                    <a:pt x="20116" y="78606"/>
                  </a:lnTo>
                  <a:lnTo>
                    <a:pt x="26200" y="78620"/>
                  </a:lnTo>
                  <a:lnTo>
                    <a:pt x="34930" y="7862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083" y="434"/>
              <a:ext cx="55" cy="124"/>
            </a:xfrm>
            <a:custGeom>
              <a:avLst/>
              <a:gdLst/>
              <a:ahLst/>
              <a:cxnLst/>
              <a:rect l="l" t="t" r="r" b="b"/>
              <a:pathLst>
                <a:path w="34925" h="78739">
                  <a:moveTo>
                    <a:pt x="384" y="0"/>
                  </a:moveTo>
                  <a:lnTo>
                    <a:pt x="0" y="78620"/>
                  </a:lnTo>
                  <a:lnTo>
                    <a:pt x="22725" y="78606"/>
                  </a:lnTo>
                  <a:lnTo>
                    <a:pt x="25132" y="78393"/>
                  </a:lnTo>
                  <a:lnTo>
                    <a:pt x="26863" y="77892"/>
                  </a:lnTo>
                  <a:lnTo>
                    <a:pt x="30981" y="75531"/>
                  </a:lnTo>
                  <a:lnTo>
                    <a:pt x="32990" y="72928"/>
                  </a:lnTo>
                  <a:lnTo>
                    <a:pt x="34931" y="66747"/>
                  </a:lnTo>
                  <a:lnTo>
                    <a:pt x="34444" y="63075"/>
                  </a:lnTo>
                  <a:lnTo>
                    <a:pt x="31774" y="54597"/>
                  </a:lnTo>
                  <a:lnTo>
                    <a:pt x="28911" y="50213"/>
                  </a:lnTo>
                  <a:lnTo>
                    <a:pt x="21780" y="38602"/>
                  </a:lnTo>
                  <a:lnTo>
                    <a:pt x="6960" y="12006"/>
                  </a:lnTo>
                  <a:lnTo>
                    <a:pt x="3655" y="6012"/>
                  </a:lnTo>
                  <a:lnTo>
                    <a:pt x="384" y="0"/>
                  </a:lnTo>
                  <a:close/>
                </a:path>
                <a:path w="34925" h="78739">
                  <a:moveTo>
                    <a:pt x="22725" y="78606"/>
                  </a:moveTo>
                  <a:lnTo>
                    <a:pt x="14818" y="78606"/>
                  </a:lnTo>
                  <a:lnTo>
                    <a:pt x="20919" y="78620"/>
                  </a:lnTo>
                  <a:lnTo>
                    <a:pt x="22567" y="78620"/>
                  </a:lnTo>
                  <a:lnTo>
                    <a:pt x="22725" y="78606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169" y="420"/>
              <a:ext cx="83" cy="108"/>
            </a:xfrm>
            <a:custGeom>
              <a:avLst/>
              <a:gdLst/>
              <a:ahLst/>
              <a:cxnLst/>
              <a:rect l="l" t="t" r="r" b="b"/>
              <a:pathLst>
                <a:path w="52705" h="68579">
                  <a:moveTo>
                    <a:pt x="23997" y="0"/>
                  </a:moveTo>
                  <a:lnTo>
                    <a:pt x="0" y="68460"/>
                  </a:lnTo>
                  <a:lnTo>
                    <a:pt x="29145" y="68089"/>
                  </a:lnTo>
                  <a:lnTo>
                    <a:pt x="52534" y="593"/>
                  </a:lnTo>
                  <a:lnTo>
                    <a:pt x="23997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3886" y="445"/>
              <a:ext cx="121" cy="112"/>
            </a:xfrm>
            <a:custGeom>
              <a:avLst/>
              <a:gdLst/>
              <a:ahLst/>
              <a:cxnLst/>
              <a:rect l="l" t="t" r="r" b="b"/>
              <a:pathLst>
                <a:path w="76835" h="71120">
                  <a:moveTo>
                    <a:pt x="54271" y="14789"/>
                  </a:moveTo>
                  <a:lnTo>
                    <a:pt x="25989" y="14789"/>
                  </a:lnTo>
                  <a:lnTo>
                    <a:pt x="20495" y="56706"/>
                  </a:lnTo>
                  <a:lnTo>
                    <a:pt x="7156" y="70520"/>
                  </a:lnTo>
                  <a:lnTo>
                    <a:pt x="45666" y="66225"/>
                  </a:lnTo>
                  <a:lnTo>
                    <a:pt x="50496" y="42041"/>
                  </a:lnTo>
                  <a:lnTo>
                    <a:pt x="54271" y="14789"/>
                  </a:lnTo>
                  <a:close/>
                </a:path>
                <a:path w="76835" h="71120">
                  <a:moveTo>
                    <a:pt x="76831" y="0"/>
                  </a:moveTo>
                  <a:lnTo>
                    <a:pt x="2044" y="25"/>
                  </a:lnTo>
                  <a:lnTo>
                    <a:pt x="0" y="14897"/>
                  </a:lnTo>
                  <a:lnTo>
                    <a:pt x="54271" y="14789"/>
                  </a:lnTo>
                  <a:lnTo>
                    <a:pt x="54381" y="13996"/>
                  </a:lnTo>
                  <a:lnTo>
                    <a:pt x="75247" y="13996"/>
                  </a:lnTo>
                  <a:lnTo>
                    <a:pt x="76831" y="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481" y="399"/>
              <a:ext cx="106" cy="121"/>
            </a:xfrm>
            <a:custGeom>
              <a:avLst/>
              <a:gdLst/>
              <a:ahLst/>
              <a:cxnLst/>
              <a:rect l="l" t="t" r="r" b="b"/>
              <a:pathLst>
                <a:path w="67310" h="76835">
                  <a:moveTo>
                    <a:pt x="67219" y="0"/>
                  </a:moveTo>
                  <a:lnTo>
                    <a:pt x="10814" y="290"/>
                  </a:lnTo>
                  <a:lnTo>
                    <a:pt x="0" y="76572"/>
                  </a:lnTo>
                  <a:lnTo>
                    <a:pt x="55825" y="76572"/>
                  </a:lnTo>
                  <a:lnTo>
                    <a:pt x="57824" y="63139"/>
                  </a:lnTo>
                  <a:lnTo>
                    <a:pt x="20099" y="63139"/>
                  </a:lnTo>
                  <a:lnTo>
                    <a:pt x="23360" y="42249"/>
                  </a:lnTo>
                  <a:lnTo>
                    <a:pt x="43131" y="42050"/>
                  </a:lnTo>
                  <a:lnTo>
                    <a:pt x="60962" y="42050"/>
                  </a:lnTo>
                  <a:lnTo>
                    <a:pt x="62418" y="32266"/>
                  </a:lnTo>
                  <a:lnTo>
                    <a:pt x="24761" y="32266"/>
                  </a:lnTo>
                  <a:lnTo>
                    <a:pt x="27273" y="14277"/>
                  </a:lnTo>
                  <a:lnTo>
                    <a:pt x="47026" y="14024"/>
                  </a:lnTo>
                  <a:lnTo>
                    <a:pt x="65132" y="14024"/>
                  </a:lnTo>
                  <a:lnTo>
                    <a:pt x="67219" y="0"/>
                  </a:lnTo>
                  <a:close/>
                </a:path>
                <a:path w="67310" h="76835">
                  <a:moveTo>
                    <a:pt x="60962" y="42050"/>
                  </a:moveTo>
                  <a:lnTo>
                    <a:pt x="43131" y="42050"/>
                  </a:lnTo>
                  <a:lnTo>
                    <a:pt x="39974" y="63139"/>
                  </a:lnTo>
                  <a:lnTo>
                    <a:pt x="57824" y="63139"/>
                  </a:lnTo>
                  <a:lnTo>
                    <a:pt x="60962" y="42050"/>
                  </a:lnTo>
                  <a:close/>
                </a:path>
                <a:path w="67310" h="76835">
                  <a:moveTo>
                    <a:pt x="65132" y="14024"/>
                  </a:moveTo>
                  <a:lnTo>
                    <a:pt x="47026" y="14024"/>
                  </a:lnTo>
                  <a:lnTo>
                    <a:pt x="44770" y="32266"/>
                  </a:lnTo>
                  <a:lnTo>
                    <a:pt x="62418" y="32266"/>
                  </a:lnTo>
                  <a:lnTo>
                    <a:pt x="65132" y="14024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600" y="479"/>
              <a:ext cx="176" cy="76"/>
            </a:xfrm>
            <a:custGeom>
              <a:avLst/>
              <a:gdLst/>
              <a:ahLst/>
              <a:cxnLst/>
              <a:rect l="l" t="t" r="r" b="b"/>
              <a:pathLst>
                <a:path w="111760" h="48260">
                  <a:moveTo>
                    <a:pt x="111754" y="0"/>
                  </a:moveTo>
                  <a:lnTo>
                    <a:pt x="6565" y="198"/>
                  </a:lnTo>
                  <a:lnTo>
                    <a:pt x="0" y="47638"/>
                  </a:lnTo>
                  <a:lnTo>
                    <a:pt x="105232" y="47638"/>
                  </a:lnTo>
                  <a:lnTo>
                    <a:pt x="106908" y="35394"/>
                  </a:lnTo>
                  <a:lnTo>
                    <a:pt x="26902" y="35394"/>
                  </a:lnTo>
                  <a:lnTo>
                    <a:pt x="26902" y="29361"/>
                  </a:lnTo>
                  <a:lnTo>
                    <a:pt x="107734" y="29361"/>
                  </a:lnTo>
                  <a:lnTo>
                    <a:pt x="109197" y="18676"/>
                  </a:lnTo>
                  <a:lnTo>
                    <a:pt x="29847" y="18676"/>
                  </a:lnTo>
                  <a:lnTo>
                    <a:pt x="29847" y="12430"/>
                  </a:lnTo>
                  <a:lnTo>
                    <a:pt x="110052" y="12430"/>
                  </a:lnTo>
                  <a:lnTo>
                    <a:pt x="111754" y="0"/>
                  </a:lnTo>
                  <a:close/>
                </a:path>
                <a:path w="111760" h="48260">
                  <a:moveTo>
                    <a:pt x="107734" y="29361"/>
                  </a:moveTo>
                  <a:lnTo>
                    <a:pt x="82264" y="29361"/>
                  </a:lnTo>
                  <a:lnTo>
                    <a:pt x="82264" y="35394"/>
                  </a:lnTo>
                  <a:lnTo>
                    <a:pt x="106908" y="35394"/>
                  </a:lnTo>
                  <a:lnTo>
                    <a:pt x="107734" y="29361"/>
                  </a:lnTo>
                  <a:close/>
                </a:path>
                <a:path w="111760" h="48260">
                  <a:moveTo>
                    <a:pt x="110052" y="12430"/>
                  </a:moveTo>
                  <a:lnTo>
                    <a:pt x="29847" y="12430"/>
                  </a:lnTo>
                  <a:lnTo>
                    <a:pt x="84416" y="12639"/>
                  </a:lnTo>
                  <a:lnTo>
                    <a:pt x="84416" y="18676"/>
                  </a:lnTo>
                  <a:lnTo>
                    <a:pt x="109197" y="18676"/>
                  </a:lnTo>
                  <a:lnTo>
                    <a:pt x="110052" y="12430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377" y="390"/>
              <a:ext cx="200" cy="168"/>
            </a:xfrm>
            <a:custGeom>
              <a:avLst/>
              <a:gdLst/>
              <a:ahLst/>
              <a:cxnLst/>
              <a:rect l="l" t="t" r="r" b="b"/>
              <a:pathLst>
                <a:path w="127000" h="106679">
                  <a:moveTo>
                    <a:pt x="47318" y="0"/>
                  </a:moveTo>
                  <a:lnTo>
                    <a:pt x="21513" y="0"/>
                  </a:lnTo>
                  <a:lnTo>
                    <a:pt x="23652" y="3034"/>
                  </a:lnTo>
                  <a:lnTo>
                    <a:pt x="23900" y="3787"/>
                  </a:lnTo>
                  <a:lnTo>
                    <a:pt x="23900" y="5596"/>
                  </a:lnTo>
                  <a:lnTo>
                    <a:pt x="23652" y="6666"/>
                  </a:lnTo>
                  <a:lnTo>
                    <a:pt x="22241" y="15472"/>
                  </a:lnTo>
                  <a:lnTo>
                    <a:pt x="12501" y="15472"/>
                  </a:lnTo>
                  <a:lnTo>
                    <a:pt x="10062" y="31639"/>
                  </a:lnTo>
                  <a:lnTo>
                    <a:pt x="18014" y="31639"/>
                  </a:lnTo>
                  <a:lnTo>
                    <a:pt x="0" y="106282"/>
                  </a:lnTo>
                  <a:lnTo>
                    <a:pt x="20980" y="106282"/>
                  </a:lnTo>
                  <a:lnTo>
                    <a:pt x="39287" y="31704"/>
                  </a:lnTo>
                  <a:lnTo>
                    <a:pt x="66601" y="31704"/>
                  </a:lnTo>
                  <a:lnTo>
                    <a:pt x="68831" y="16440"/>
                  </a:lnTo>
                  <a:lnTo>
                    <a:pt x="42656" y="16440"/>
                  </a:lnTo>
                  <a:lnTo>
                    <a:pt x="42931" y="15472"/>
                  </a:lnTo>
                  <a:lnTo>
                    <a:pt x="22241" y="15472"/>
                  </a:lnTo>
                  <a:lnTo>
                    <a:pt x="42941" y="15436"/>
                  </a:lnTo>
                  <a:lnTo>
                    <a:pt x="47318" y="0"/>
                  </a:lnTo>
                  <a:close/>
                </a:path>
                <a:path w="127000" h="106679">
                  <a:moveTo>
                    <a:pt x="66601" y="31704"/>
                  </a:moveTo>
                  <a:lnTo>
                    <a:pt x="46591" y="31704"/>
                  </a:lnTo>
                  <a:lnTo>
                    <a:pt x="36238" y="103590"/>
                  </a:lnTo>
                  <a:lnTo>
                    <a:pt x="124020" y="103590"/>
                  </a:lnTo>
                  <a:lnTo>
                    <a:pt x="126066" y="89578"/>
                  </a:lnTo>
                  <a:lnTo>
                    <a:pt x="58146" y="89578"/>
                  </a:lnTo>
                  <a:lnTo>
                    <a:pt x="66601" y="31704"/>
                  </a:lnTo>
                  <a:close/>
                </a:path>
                <a:path w="127000" h="106679">
                  <a:moveTo>
                    <a:pt x="126673" y="85416"/>
                  </a:moveTo>
                  <a:lnTo>
                    <a:pt x="58146" y="89578"/>
                  </a:lnTo>
                  <a:lnTo>
                    <a:pt x="126066" y="89578"/>
                  </a:lnTo>
                  <a:lnTo>
                    <a:pt x="126673" y="85416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594" y="389"/>
              <a:ext cx="116" cy="86"/>
            </a:xfrm>
            <a:custGeom>
              <a:avLst/>
              <a:gdLst/>
              <a:ahLst/>
              <a:cxnLst/>
              <a:rect l="l" t="t" r="r" b="b"/>
              <a:pathLst>
                <a:path w="73660" h="54610">
                  <a:moveTo>
                    <a:pt x="37411" y="0"/>
                  </a:moveTo>
                  <a:lnTo>
                    <a:pt x="12283" y="237"/>
                  </a:lnTo>
                  <a:lnTo>
                    <a:pt x="15516" y="2138"/>
                  </a:lnTo>
                  <a:lnTo>
                    <a:pt x="3129" y="21048"/>
                  </a:lnTo>
                  <a:lnTo>
                    <a:pt x="27486" y="21048"/>
                  </a:lnTo>
                  <a:lnTo>
                    <a:pt x="27486" y="23850"/>
                  </a:lnTo>
                  <a:lnTo>
                    <a:pt x="3039" y="24008"/>
                  </a:lnTo>
                  <a:lnTo>
                    <a:pt x="1188" y="37545"/>
                  </a:lnTo>
                  <a:lnTo>
                    <a:pt x="16139" y="37545"/>
                  </a:lnTo>
                  <a:lnTo>
                    <a:pt x="0" y="54094"/>
                  </a:lnTo>
                  <a:lnTo>
                    <a:pt x="27205" y="54094"/>
                  </a:lnTo>
                  <a:lnTo>
                    <a:pt x="36381" y="43394"/>
                  </a:lnTo>
                  <a:lnTo>
                    <a:pt x="61812" y="43394"/>
                  </a:lnTo>
                  <a:lnTo>
                    <a:pt x="58691" y="38045"/>
                  </a:lnTo>
                  <a:lnTo>
                    <a:pt x="68634" y="38045"/>
                  </a:lnTo>
                  <a:lnTo>
                    <a:pt x="70639" y="24231"/>
                  </a:lnTo>
                  <a:lnTo>
                    <a:pt x="50609" y="24231"/>
                  </a:lnTo>
                  <a:lnTo>
                    <a:pt x="50609" y="20815"/>
                  </a:lnTo>
                  <a:lnTo>
                    <a:pt x="70639" y="20815"/>
                  </a:lnTo>
                  <a:lnTo>
                    <a:pt x="73138" y="5584"/>
                  </a:lnTo>
                  <a:lnTo>
                    <a:pt x="33832" y="5584"/>
                  </a:lnTo>
                  <a:lnTo>
                    <a:pt x="37411" y="0"/>
                  </a:lnTo>
                  <a:close/>
                </a:path>
                <a:path w="73660" h="54610">
                  <a:moveTo>
                    <a:pt x="61812" y="43394"/>
                  </a:moveTo>
                  <a:lnTo>
                    <a:pt x="36381" y="43394"/>
                  </a:lnTo>
                  <a:lnTo>
                    <a:pt x="42588" y="53486"/>
                  </a:lnTo>
                  <a:lnTo>
                    <a:pt x="67698" y="53486"/>
                  </a:lnTo>
                  <a:lnTo>
                    <a:pt x="61812" y="43394"/>
                  </a:lnTo>
                  <a:close/>
                </a:path>
              </a:pathLst>
            </a:custGeom>
            <a:solidFill>
              <a:srgbClr val="1571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 txBox="1"/>
            <p:nvPr/>
          </p:nvSpPr>
          <p:spPr>
            <a:xfrm>
              <a:off x="4055" y="308"/>
              <a:ext cx="188" cy="16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500" spc="20" dirty="0">
                  <a:solidFill>
                    <a:srgbClr val="1571AC"/>
                  </a:solidFill>
                  <a:latin typeface="Arial" panose="020B0604020202020204"/>
                  <a:cs typeface="Arial" panose="020B0604020202020204"/>
                </a:rPr>
                <a:t>T</a:t>
              </a:r>
              <a:r>
                <a:rPr sz="500" spc="-15" dirty="0">
                  <a:solidFill>
                    <a:srgbClr val="1571AC"/>
                  </a:solidFill>
                  <a:latin typeface="Arial" panose="020B0604020202020204"/>
                  <a:cs typeface="Arial" panose="020B0604020202020204"/>
                </a:rPr>
                <a:t>M</a:t>
              </a:r>
              <a:endParaRPr sz="500">
                <a:latin typeface="Arial" panose="020B0604020202020204"/>
                <a:cs typeface="Arial" panose="020B0604020202020204"/>
              </a:endParaRPr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15000" y="2468990"/>
            <a:ext cx="2289175" cy="24384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5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感谢您选择⼩旭智⾏产</a:t>
            </a:r>
            <a:r>
              <a:rPr sz="550" b="0" spc="-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品</a:t>
            </a:r>
            <a:r>
              <a:rPr sz="550" b="0" spc="-2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，</a:t>
            </a:r>
            <a:r>
              <a:rPr sz="5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本卡将作为保修凭</a:t>
            </a:r>
            <a:r>
              <a:rPr sz="550" b="0" spc="-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证</a:t>
            </a:r>
            <a:r>
              <a:rPr sz="550" b="0" spc="-2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，</a:t>
            </a:r>
            <a:r>
              <a:rPr sz="5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请如实填写并妥善保</a:t>
            </a:r>
            <a:r>
              <a:rPr sz="55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管</a:t>
            </a:r>
            <a:r>
              <a:rPr sz="55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。</a:t>
            </a:r>
            <a:endParaRPr sz="5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  <a:p>
            <a:pPr marR="34290" algn="ctr">
              <a:lnSpc>
                <a:spcPct val="100000"/>
              </a:lnSpc>
              <a:spcBef>
                <a:spcPts val="245"/>
              </a:spcBef>
            </a:pPr>
            <a:r>
              <a:rPr sz="550" b="0" spc="-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（</a:t>
            </a:r>
            <a:r>
              <a:rPr sz="5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第⼀联</a:t>
            </a:r>
            <a:r>
              <a:rPr sz="550" b="0" spc="-27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：</a:t>
            </a:r>
            <a:r>
              <a:rPr sz="5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⽤⼾留</a:t>
            </a:r>
            <a:r>
              <a:rPr sz="550" b="0" spc="-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存</a:t>
            </a:r>
            <a:r>
              <a:rPr sz="55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）</a:t>
            </a:r>
            <a:endParaRPr sz="5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39165" y="374650"/>
            <a:ext cx="10534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">
                <a:latin typeface="等线" panose="02010600030101010101" charset="-122"/>
                <a:ea typeface="等线" panose="02010600030101010101" charset="-122"/>
              </a:rPr>
              <a:t>产品售后保修卡</a:t>
            </a:r>
            <a:r>
              <a:rPr lang="en-US" altLang="zh-CN"/>
              <a:t> </a:t>
            </a:r>
            <a:endParaRPr lang="en-US" altLang="zh-C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24790" y="683260"/>
          <a:ext cx="2378710" cy="1783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550"/>
                <a:gridCol w="447675"/>
                <a:gridCol w="1340485"/>
              </a:tblGrid>
              <a:tr h="181610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600" b="0" spc="1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经销商信</a:t>
                      </a:r>
                      <a:r>
                        <a:rPr sz="600" b="0" spc="1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息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ts val="210"/>
                        </a:lnSpc>
                      </a:pPr>
                      <a:endParaRPr sz="95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  <a:p>
                      <a:pPr marL="58420" algn="l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产品型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号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10"/>
                        </a:lnSpc>
                      </a:pPr>
                      <a:endParaRPr sz="95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22885">
                <a:tc vMerge="1"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产品系列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号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8890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29235">
                <a:tc vMerge="1"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经销商名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称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9144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27330">
                <a:tc vMerge="1"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经销商电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话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89535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2796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05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600" b="0" spc="1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⽤⼾信</a:t>
                      </a:r>
                      <a:r>
                        <a:rPr sz="600" b="0" spc="1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息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6985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购买⽇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期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8763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27965">
                <a:tc vMerge="1">
                  <a:tcPr marL="0" marR="0" marT="6985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⽤⼾地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址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8636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27965">
                <a:tc vMerge="1">
                  <a:tcPr marL="0" marR="0" marT="6985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600" b="0" spc="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联系电</a:t>
                      </a:r>
                      <a:r>
                        <a:rPr sz="600" b="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话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84455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600" b="0" spc="15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备</a:t>
                      </a:r>
                      <a:r>
                        <a:rPr sz="600" b="0" spc="10" dirty="0">
                          <a:solidFill>
                            <a:srgbClr val="231916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Microsoft JhengHei Light" panose="020B0304030504040204" charset="-120"/>
                        </a:rPr>
                        <a:t>注</a:t>
                      </a: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Microsoft JhengHei Light" panose="020B0304030504040204" charset="-120"/>
                      </a:endParaRPr>
                    </a:p>
                  </a:txBody>
                  <a:tcPr marL="0" marR="0" marT="7620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等线" panose="02010600030101010101" charset="-122"/>
                        <a:ea typeface="等线" panose="0201060003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231916"/>
                      </a:solidFill>
                      <a:prstDash val="solid"/>
                    </a:lnL>
                    <a:lnR w="3175">
                      <a:solidFill>
                        <a:srgbClr val="231916"/>
                      </a:solidFill>
                      <a:prstDash val="solid"/>
                    </a:lnR>
                    <a:lnT w="3175">
                      <a:solidFill>
                        <a:srgbClr val="231916"/>
                      </a:solidFill>
                      <a:prstDash val="solid"/>
                    </a:lnT>
                    <a:lnB w="3175">
                      <a:solidFill>
                        <a:srgbClr val="231916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2047330" y="247015"/>
            <a:ext cx="54610" cy="106680"/>
          </a:xfrm>
          <a:custGeom>
            <a:avLst/>
            <a:gdLst/>
            <a:ahLst/>
            <a:cxnLst/>
            <a:rect l="l" t="t" r="r" b="b"/>
            <a:pathLst>
              <a:path w="54610" h="106679">
                <a:moveTo>
                  <a:pt x="21474" y="0"/>
                </a:moveTo>
                <a:lnTo>
                  <a:pt x="25106" y="3632"/>
                </a:lnTo>
                <a:lnTo>
                  <a:pt x="24988" y="5058"/>
                </a:lnTo>
                <a:lnTo>
                  <a:pt x="24498" y="8794"/>
                </a:lnTo>
                <a:lnTo>
                  <a:pt x="24102" y="11090"/>
                </a:lnTo>
                <a:lnTo>
                  <a:pt x="20615" y="38049"/>
                </a:lnTo>
                <a:lnTo>
                  <a:pt x="15361" y="79451"/>
                </a:lnTo>
                <a:lnTo>
                  <a:pt x="13694" y="92746"/>
                </a:lnTo>
                <a:lnTo>
                  <a:pt x="13694" y="92944"/>
                </a:lnTo>
                <a:lnTo>
                  <a:pt x="13115" y="93557"/>
                </a:lnTo>
                <a:lnTo>
                  <a:pt x="12536" y="93949"/>
                </a:lnTo>
                <a:lnTo>
                  <a:pt x="0" y="106311"/>
                </a:lnTo>
                <a:lnTo>
                  <a:pt x="32501" y="106311"/>
                </a:lnTo>
                <a:lnTo>
                  <a:pt x="44738" y="66595"/>
                </a:lnTo>
                <a:lnTo>
                  <a:pt x="54188" y="302"/>
                </a:lnTo>
                <a:lnTo>
                  <a:pt x="21474" y="0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68396" y="226876"/>
            <a:ext cx="79375" cy="127635"/>
          </a:xfrm>
          <a:custGeom>
            <a:avLst/>
            <a:gdLst/>
            <a:ahLst/>
            <a:cxnLst/>
            <a:rect l="l" t="t" r="r" b="b"/>
            <a:pathLst>
              <a:path w="79375" h="127635">
                <a:moveTo>
                  <a:pt x="0" y="48164"/>
                </a:moveTo>
                <a:lnTo>
                  <a:pt x="0" y="127123"/>
                </a:lnTo>
                <a:lnTo>
                  <a:pt x="79171" y="127123"/>
                </a:lnTo>
                <a:lnTo>
                  <a:pt x="79171" y="82853"/>
                </a:lnTo>
                <a:lnTo>
                  <a:pt x="18083" y="82853"/>
                </a:lnTo>
                <a:lnTo>
                  <a:pt x="0" y="48164"/>
                </a:lnTo>
                <a:close/>
              </a:path>
              <a:path w="79375" h="127635">
                <a:moveTo>
                  <a:pt x="64001" y="0"/>
                </a:moveTo>
                <a:lnTo>
                  <a:pt x="18083" y="82853"/>
                </a:lnTo>
                <a:lnTo>
                  <a:pt x="79171" y="82853"/>
                </a:lnTo>
                <a:lnTo>
                  <a:pt x="79171" y="30477"/>
                </a:lnTo>
                <a:lnTo>
                  <a:pt x="64001" y="0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21947" y="269043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38503" y="22809"/>
                </a:moveTo>
                <a:lnTo>
                  <a:pt x="11159" y="22809"/>
                </a:lnTo>
                <a:lnTo>
                  <a:pt x="2667" y="84956"/>
                </a:lnTo>
                <a:lnTo>
                  <a:pt x="29700" y="84956"/>
                </a:lnTo>
                <a:lnTo>
                  <a:pt x="38503" y="22809"/>
                </a:lnTo>
                <a:close/>
              </a:path>
              <a:path w="41910" h="85089">
                <a:moveTo>
                  <a:pt x="41734" y="0"/>
                </a:moveTo>
                <a:lnTo>
                  <a:pt x="2335" y="7595"/>
                </a:lnTo>
                <a:lnTo>
                  <a:pt x="0" y="25250"/>
                </a:lnTo>
                <a:lnTo>
                  <a:pt x="11159" y="22809"/>
                </a:lnTo>
                <a:lnTo>
                  <a:pt x="38503" y="22809"/>
                </a:lnTo>
                <a:lnTo>
                  <a:pt x="41734" y="0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24718" y="247303"/>
            <a:ext cx="42545" cy="24130"/>
          </a:xfrm>
          <a:custGeom>
            <a:avLst/>
            <a:gdLst/>
            <a:ahLst/>
            <a:cxnLst/>
            <a:rect l="l" t="t" r="r" b="b"/>
            <a:pathLst>
              <a:path w="42544" h="24129">
                <a:moveTo>
                  <a:pt x="41932" y="0"/>
                </a:moveTo>
                <a:lnTo>
                  <a:pt x="2405" y="6681"/>
                </a:lnTo>
                <a:lnTo>
                  <a:pt x="0" y="24022"/>
                </a:lnTo>
                <a:lnTo>
                  <a:pt x="39542" y="17250"/>
                </a:lnTo>
                <a:lnTo>
                  <a:pt x="41932" y="0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76886" y="249905"/>
            <a:ext cx="67945" cy="15240"/>
          </a:xfrm>
          <a:custGeom>
            <a:avLst/>
            <a:gdLst/>
            <a:ahLst/>
            <a:cxnLst/>
            <a:rect l="l" t="t" r="r" b="b"/>
            <a:pathLst>
              <a:path w="67944" h="15239">
                <a:moveTo>
                  <a:pt x="67724" y="0"/>
                </a:moveTo>
                <a:lnTo>
                  <a:pt x="1638" y="82"/>
                </a:lnTo>
                <a:lnTo>
                  <a:pt x="0" y="14673"/>
                </a:lnTo>
                <a:lnTo>
                  <a:pt x="65689" y="14673"/>
                </a:lnTo>
                <a:lnTo>
                  <a:pt x="67724" y="0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39405" y="184841"/>
            <a:ext cx="136525" cy="111125"/>
          </a:xfrm>
          <a:custGeom>
            <a:avLst/>
            <a:gdLst/>
            <a:ahLst/>
            <a:cxnLst/>
            <a:rect l="l" t="t" r="r" b="b"/>
            <a:pathLst>
              <a:path w="136525" h="111125">
                <a:moveTo>
                  <a:pt x="72025" y="63721"/>
                </a:moveTo>
                <a:lnTo>
                  <a:pt x="24753" y="63721"/>
                </a:lnTo>
                <a:lnTo>
                  <a:pt x="47243" y="111064"/>
                </a:lnTo>
                <a:lnTo>
                  <a:pt x="72025" y="63721"/>
                </a:lnTo>
                <a:close/>
              </a:path>
              <a:path w="136525" h="111125">
                <a:moveTo>
                  <a:pt x="119645" y="23319"/>
                </a:moveTo>
                <a:lnTo>
                  <a:pt x="93175" y="23319"/>
                </a:lnTo>
                <a:lnTo>
                  <a:pt x="129809" y="97144"/>
                </a:lnTo>
                <a:lnTo>
                  <a:pt x="132844" y="88928"/>
                </a:lnTo>
                <a:lnTo>
                  <a:pt x="134975" y="80464"/>
                </a:lnTo>
                <a:lnTo>
                  <a:pt x="136075" y="72065"/>
                </a:lnTo>
                <a:lnTo>
                  <a:pt x="136134" y="63005"/>
                </a:lnTo>
                <a:lnTo>
                  <a:pt x="134440" y="52028"/>
                </a:lnTo>
                <a:lnTo>
                  <a:pt x="130926" y="41436"/>
                </a:lnTo>
                <a:lnTo>
                  <a:pt x="125751" y="31515"/>
                </a:lnTo>
                <a:lnTo>
                  <a:pt x="119645" y="23319"/>
                </a:lnTo>
                <a:close/>
              </a:path>
              <a:path w="136525" h="111125">
                <a:moveTo>
                  <a:pt x="66436" y="0"/>
                </a:moveTo>
                <a:lnTo>
                  <a:pt x="22933" y="16679"/>
                </a:lnTo>
                <a:lnTo>
                  <a:pt x="1819" y="53081"/>
                </a:lnTo>
                <a:lnTo>
                  <a:pt x="0" y="65703"/>
                </a:lnTo>
                <a:lnTo>
                  <a:pt x="29" y="72065"/>
                </a:lnTo>
                <a:lnTo>
                  <a:pt x="518" y="80500"/>
                </a:lnTo>
                <a:lnTo>
                  <a:pt x="2767" y="88965"/>
                </a:lnTo>
                <a:lnTo>
                  <a:pt x="6250" y="96603"/>
                </a:lnTo>
                <a:lnTo>
                  <a:pt x="24753" y="63721"/>
                </a:lnTo>
                <a:lnTo>
                  <a:pt x="72025" y="63721"/>
                </a:lnTo>
                <a:lnTo>
                  <a:pt x="93175" y="23319"/>
                </a:lnTo>
                <a:lnTo>
                  <a:pt x="119645" y="23319"/>
                </a:lnTo>
                <a:lnTo>
                  <a:pt x="119074" y="22552"/>
                </a:lnTo>
                <a:lnTo>
                  <a:pt x="82653" y="1295"/>
                </a:lnTo>
                <a:lnTo>
                  <a:pt x="74596" y="187"/>
                </a:lnTo>
                <a:lnTo>
                  <a:pt x="66436" y="0"/>
                </a:lnTo>
                <a:close/>
              </a:path>
            </a:pathLst>
          </a:custGeom>
          <a:solidFill>
            <a:srgbClr val="E725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51289" y="251043"/>
            <a:ext cx="60325" cy="48895"/>
          </a:xfrm>
          <a:custGeom>
            <a:avLst/>
            <a:gdLst/>
            <a:ahLst/>
            <a:cxnLst/>
            <a:rect l="l" t="t" r="r" b="b"/>
            <a:pathLst>
              <a:path w="60325" h="48895">
                <a:moveTo>
                  <a:pt x="6606" y="0"/>
                </a:moveTo>
                <a:lnTo>
                  <a:pt x="0" y="48743"/>
                </a:lnTo>
                <a:lnTo>
                  <a:pt x="53315" y="48667"/>
                </a:lnTo>
                <a:lnTo>
                  <a:pt x="55213" y="35434"/>
                </a:lnTo>
                <a:lnTo>
                  <a:pt x="23536" y="35434"/>
                </a:lnTo>
                <a:lnTo>
                  <a:pt x="26931" y="13935"/>
                </a:lnTo>
                <a:lnTo>
                  <a:pt x="58295" y="13935"/>
                </a:lnTo>
                <a:lnTo>
                  <a:pt x="60264" y="208"/>
                </a:lnTo>
                <a:lnTo>
                  <a:pt x="6606" y="0"/>
                </a:lnTo>
                <a:close/>
              </a:path>
              <a:path w="60325" h="48895">
                <a:moveTo>
                  <a:pt x="58295" y="13935"/>
                </a:moveTo>
                <a:lnTo>
                  <a:pt x="37282" y="13935"/>
                </a:lnTo>
                <a:lnTo>
                  <a:pt x="34733" y="35434"/>
                </a:lnTo>
                <a:lnTo>
                  <a:pt x="55213" y="35434"/>
                </a:lnTo>
                <a:lnTo>
                  <a:pt x="58295" y="13935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04711" y="266682"/>
            <a:ext cx="32384" cy="67945"/>
          </a:xfrm>
          <a:custGeom>
            <a:avLst/>
            <a:gdLst/>
            <a:ahLst/>
            <a:cxnLst/>
            <a:rect l="l" t="t" r="r" b="b"/>
            <a:pathLst>
              <a:path w="32385" h="67945">
                <a:moveTo>
                  <a:pt x="0" y="0"/>
                </a:moveTo>
                <a:lnTo>
                  <a:pt x="4175" y="67838"/>
                </a:lnTo>
                <a:lnTo>
                  <a:pt x="32357" y="67838"/>
                </a:lnTo>
                <a:lnTo>
                  <a:pt x="27853" y="139"/>
                </a:lnTo>
                <a:lnTo>
                  <a:pt x="0" y="0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21776" y="275353"/>
            <a:ext cx="34925" cy="78740"/>
          </a:xfrm>
          <a:custGeom>
            <a:avLst/>
            <a:gdLst/>
            <a:ahLst/>
            <a:cxnLst/>
            <a:rect l="l" t="t" r="r" b="b"/>
            <a:pathLst>
              <a:path w="34925" h="78739">
                <a:moveTo>
                  <a:pt x="34549" y="0"/>
                </a:moveTo>
                <a:lnTo>
                  <a:pt x="13168" y="38602"/>
                </a:lnTo>
                <a:lnTo>
                  <a:pt x="3157" y="54597"/>
                </a:lnTo>
                <a:lnTo>
                  <a:pt x="502" y="63075"/>
                </a:lnTo>
                <a:lnTo>
                  <a:pt x="12362" y="78620"/>
                </a:lnTo>
                <a:lnTo>
                  <a:pt x="34930" y="78606"/>
                </a:lnTo>
                <a:lnTo>
                  <a:pt x="34549" y="0"/>
                </a:lnTo>
                <a:close/>
              </a:path>
              <a:path w="34925" h="78739">
                <a:moveTo>
                  <a:pt x="34930" y="78606"/>
                </a:moveTo>
                <a:lnTo>
                  <a:pt x="20116" y="78606"/>
                </a:lnTo>
                <a:lnTo>
                  <a:pt x="26200" y="78620"/>
                </a:lnTo>
                <a:lnTo>
                  <a:pt x="34930" y="78620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57553" y="275353"/>
            <a:ext cx="34925" cy="78740"/>
          </a:xfrm>
          <a:custGeom>
            <a:avLst/>
            <a:gdLst/>
            <a:ahLst/>
            <a:cxnLst/>
            <a:rect l="l" t="t" r="r" b="b"/>
            <a:pathLst>
              <a:path w="34925" h="78739">
                <a:moveTo>
                  <a:pt x="384" y="0"/>
                </a:moveTo>
                <a:lnTo>
                  <a:pt x="0" y="78620"/>
                </a:lnTo>
                <a:lnTo>
                  <a:pt x="22725" y="78606"/>
                </a:lnTo>
                <a:lnTo>
                  <a:pt x="25132" y="78393"/>
                </a:lnTo>
                <a:lnTo>
                  <a:pt x="26863" y="77892"/>
                </a:lnTo>
                <a:lnTo>
                  <a:pt x="30981" y="75531"/>
                </a:lnTo>
                <a:lnTo>
                  <a:pt x="32990" y="72928"/>
                </a:lnTo>
                <a:lnTo>
                  <a:pt x="34931" y="66747"/>
                </a:lnTo>
                <a:lnTo>
                  <a:pt x="34444" y="63075"/>
                </a:lnTo>
                <a:lnTo>
                  <a:pt x="31774" y="54597"/>
                </a:lnTo>
                <a:lnTo>
                  <a:pt x="28911" y="50213"/>
                </a:lnTo>
                <a:lnTo>
                  <a:pt x="21780" y="38602"/>
                </a:lnTo>
                <a:lnTo>
                  <a:pt x="6960" y="12006"/>
                </a:lnTo>
                <a:lnTo>
                  <a:pt x="3655" y="6012"/>
                </a:lnTo>
                <a:lnTo>
                  <a:pt x="384" y="0"/>
                </a:lnTo>
                <a:close/>
              </a:path>
              <a:path w="34925" h="78739">
                <a:moveTo>
                  <a:pt x="22725" y="78606"/>
                </a:moveTo>
                <a:lnTo>
                  <a:pt x="14818" y="78606"/>
                </a:lnTo>
                <a:lnTo>
                  <a:pt x="20919" y="78620"/>
                </a:lnTo>
                <a:lnTo>
                  <a:pt x="22567" y="78620"/>
                </a:lnTo>
                <a:lnTo>
                  <a:pt x="22725" y="78606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12612" y="266415"/>
            <a:ext cx="52705" cy="68580"/>
          </a:xfrm>
          <a:custGeom>
            <a:avLst/>
            <a:gdLst/>
            <a:ahLst/>
            <a:cxnLst/>
            <a:rect l="l" t="t" r="r" b="b"/>
            <a:pathLst>
              <a:path w="52705" h="68579">
                <a:moveTo>
                  <a:pt x="23997" y="0"/>
                </a:moveTo>
                <a:lnTo>
                  <a:pt x="0" y="68460"/>
                </a:lnTo>
                <a:lnTo>
                  <a:pt x="29145" y="68089"/>
                </a:lnTo>
                <a:lnTo>
                  <a:pt x="52534" y="593"/>
                </a:lnTo>
                <a:lnTo>
                  <a:pt x="23997" y="0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67655" y="282845"/>
            <a:ext cx="76835" cy="71120"/>
          </a:xfrm>
          <a:custGeom>
            <a:avLst/>
            <a:gdLst/>
            <a:ahLst/>
            <a:cxnLst/>
            <a:rect l="l" t="t" r="r" b="b"/>
            <a:pathLst>
              <a:path w="76835" h="71120">
                <a:moveTo>
                  <a:pt x="54271" y="14789"/>
                </a:moveTo>
                <a:lnTo>
                  <a:pt x="25989" y="14789"/>
                </a:lnTo>
                <a:lnTo>
                  <a:pt x="20495" y="56706"/>
                </a:lnTo>
                <a:lnTo>
                  <a:pt x="7156" y="70520"/>
                </a:lnTo>
                <a:lnTo>
                  <a:pt x="45666" y="66225"/>
                </a:lnTo>
                <a:lnTo>
                  <a:pt x="50496" y="42041"/>
                </a:lnTo>
                <a:lnTo>
                  <a:pt x="54271" y="14789"/>
                </a:lnTo>
                <a:close/>
              </a:path>
              <a:path w="76835" h="71120">
                <a:moveTo>
                  <a:pt x="76831" y="0"/>
                </a:moveTo>
                <a:lnTo>
                  <a:pt x="2044" y="25"/>
                </a:lnTo>
                <a:lnTo>
                  <a:pt x="0" y="14897"/>
                </a:lnTo>
                <a:lnTo>
                  <a:pt x="54271" y="14789"/>
                </a:lnTo>
                <a:lnTo>
                  <a:pt x="54381" y="13996"/>
                </a:lnTo>
                <a:lnTo>
                  <a:pt x="75247" y="13996"/>
                </a:lnTo>
                <a:lnTo>
                  <a:pt x="76831" y="0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10669" y="253182"/>
            <a:ext cx="67310" cy="76835"/>
          </a:xfrm>
          <a:custGeom>
            <a:avLst/>
            <a:gdLst/>
            <a:ahLst/>
            <a:cxnLst/>
            <a:rect l="l" t="t" r="r" b="b"/>
            <a:pathLst>
              <a:path w="67310" h="76835">
                <a:moveTo>
                  <a:pt x="67219" y="0"/>
                </a:moveTo>
                <a:lnTo>
                  <a:pt x="10814" y="290"/>
                </a:lnTo>
                <a:lnTo>
                  <a:pt x="0" y="76572"/>
                </a:lnTo>
                <a:lnTo>
                  <a:pt x="55825" y="76572"/>
                </a:lnTo>
                <a:lnTo>
                  <a:pt x="57824" y="63139"/>
                </a:lnTo>
                <a:lnTo>
                  <a:pt x="20099" y="63139"/>
                </a:lnTo>
                <a:lnTo>
                  <a:pt x="23360" y="42249"/>
                </a:lnTo>
                <a:lnTo>
                  <a:pt x="43131" y="42050"/>
                </a:lnTo>
                <a:lnTo>
                  <a:pt x="60962" y="42050"/>
                </a:lnTo>
                <a:lnTo>
                  <a:pt x="62418" y="32266"/>
                </a:lnTo>
                <a:lnTo>
                  <a:pt x="24761" y="32266"/>
                </a:lnTo>
                <a:lnTo>
                  <a:pt x="27273" y="14277"/>
                </a:lnTo>
                <a:lnTo>
                  <a:pt x="47026" y="14024"/>
                </a:lnTo>
                <a:lnTo>
                  <a:pt x="65132" y="14024"/>
                </a:lnTo>
                <a:lnTo>
                  <a:pt x="67219" y="0"/>
                </a:lnTo>
                <a:close/>
              </a:path>
              <a:path w="67310" h="76835">
                <a:moveTo>
                  <a:pt x="60962" y="42050"/>
                </a:moveTo>
                <a:lnTo>
                  <a:pt x="43131" y="42050"/>
                </a:lnTo>
                <a:lnTo>
                  <a:pt x="39974" y="63139"/>
                </a:lnTo>
                <a:lnTo>
                  <a:pt x="57824" y="63139"/>
                </a:lnTo>
                <a:lnTo>
                  <a:pt x="60962" y="42050"/>
                </a:lnTo>
                <a:close/>
              </a:path>
              <a:path w="67310" h="76835">
                <a:moveTo>
                  <a:pt x="65132" y="14024"/>
                </a:moveTo>
                <a:lnTo>
                  <a:pt x="47026" y="14024"/>
                </a:lnTo>
                <a:lnTo>
                  <a:pt x="44770" y="32266"/>
                </a:lnTo>
                <a:lnTo>
                  <a:pt x="62418" y="32266"/>
                </a:lnTo>
                <a:lnTo>
                  <a:pt x="65132" y="14024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86129" y="304104"/>
            <a:ext cx="111760" cy="48260"/>
          </a:xfrm>
          <a:custGeom>
            <a:avLst/>
            <a:gdLst/>
            <a:ahLst/>
            <a:cxnLst/>
            <a:rect l="l" t="t" r="r" b="b"/>
            <a:pathLst>
              <a:path w="111760" h="48260">
                <a:moveTo>
                  <a:pt x="111754" y="0"/>
                </a:moveTo>
                <a:lnTo>
                  <a:pt x="6565" y="198"/>
                </a:lnTo>
                <a:lnTo>
                  <a:pt x="0" y="47638"/>
                </a:lnTo>
                <a:lnTo>
                  <a:pt x="105232" y="47638"/>
                </a:lnTo>
                <a:lnTo>
                  <a:pt x="106908" y="35394"/>
                </a:lnTo>
                <a:lnTo>
                  <a:pt x="26902" y="35394"/>
                </a:lnTo>
                <a:lnTo>
                  <a:pt x="26902" y="29361"/>
                </a:lnTo>
                <a:lnTo>
                  <a:pt x="107734" y="29361"/>
                </a:lnTo>
                <a:lnTo>
                  <a:pt x="109197" y="18676"/>
                </a:lnTo>
                <a:lnTo>
                  <a:pt x="29847" y="18676"/>
                </a:lnTo>
                <a:lnTo>
                  <a:pt x="29847" y="12430"/>
                </a:lnTo>
                <a:lnTo>
                  <a:pt x="110052" y="12430"/>
                </a:lnTo>
                <a:lnTo>
                  <a:pt x="111754" y="0"/>
                </a:lnTo>
                <a:close/>
              </a:path>
              <a:path w="111760" h="48260">
                <a:moveTo>
                  <a:pt x="107734" y="29361"/>
                </a:moveTo>
                <a:lnTo>
                  <a:pt x="82264" y="29361"/>
                </a:lnTo>
                <a:lnTo>
                  <a:pt x="82264" y="35394"/>
                </a:lnTo>
                <a:lnTo>
                  <a:pt x="106908" y="35394"/>
                </a:lnTo>
                <a:lnTo>
                  <a:pt x="107734" y="29361"/>
                </a:lnTo>
                <a:close/>
              </a:path>
              <a:path w="111760" h="48260">
                <a:moveTo>
                  <a:pt x="110052" y="12430"/>
                </a:moveTo>
                <a:lnTo>
                  <a:pt x="29847" y="12430"/>
                </a:lnTo>
                <a:lnTo>
                  <a:pt x="84416" y="12639"/>
                </a:lnTo>
                <a:lnTo>
                  <a:pt x="84416" y="18676"/>
                </a:lnTo>
                <a:lnTo>
                  <a:pt x="109197" y="18676"/>
                </a:lnTo>
                <a:lnTo>
                  <a:pt x="110052" y="12430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44440" y="247717"/>
            <a:ext cx="127000" cy="106680"/>
          </a:xfrm>
          <a:custGeom>
            <a:avLst/>
            <a:gdLst/>
            <a:ahLst/>
            <a:cxnLst/>
            <a:rect l="l" t="t" r="r" b="b"/>
            <a:pathLst>
              <a:path w="127000" h="106679">
                <a:moveTo>
                  <a:pt x="47318" y="0"/>
                </a:moveTo>
                <a:lnTo>
                  <a:pt x="21513" y="0"/>
                </a:lnTo>
                <a:lnTo>
                  <a:pt x="23652" y="3034"/>
                </a:lnTo>
                <a:lnTo>
                  <a:pt x="23900" y="3787"/>
                </a:lnTo>
                <a:lnTo>
                  <a:pt x="23900" y="5596"/>
                </a:lnTo>
                <a:lnTo>
                  <a:pt x="23652" y="6666"/>
                </a:lnTo>
                <a:lnTo>
                  <a:pt x="22241" y="15472"/>
                </a:lnTo>
                <a:lnTo>
                  <a:pt x="12501" y="15472"/>
                </a:lnTo>
                <a:lnTo>
                  <a:pt x="10062" y="31639"/>
                </a:lnTo>
                <a:lnTo>
                  <a:pt x="18014" y="31639"/>
                </a:lnTo>
                <a:lnTo>
                  <a:pt x="0" y="106282"/>
                </a:lnTo>
                <a:lnTo>
                  <a:pt x="20980" y="106282"/>
                </a:lnTo>
                <a:lnTo>
                  <a:pt x="39287" y="31704"/>
                </a:lnTo>
                <a:lnTo>
                  <a:pt x="66601" y="31704"/>
                </a:lnTo>
                <a:lnTo>
                  <a:pt x="68831" y="16440"/>
                </a:lnTo>
                <a:lnTo>
                  <a:pt x="42656" y="16440"/>
                </a:lnTo>
                <a:lnTo>
                  <a:pt x="42931" y="15472"/>
                </a:lnTo>
                <a:lnTo>
                  <a:pt x="22241" y="15472"/>
                </a:lnTo>
                <a:lnTo>
                  <a:pt x="42941" y="15436"/>
                </a:lnTo>
                <a:lnTo>
                  <a:pt x="47318" y="0"/>
                </a:lnTo>
                <a:close/>
              </a:path>
              <a:path w="127000" h="106679">
                <a:moveTo>
                  <a:pt x="66601" y="31704"/>
                </a:moveTo>
                <a:lnTo>
                  <a:pt x="46591" y="31704"/>
                </a:lnTo>
                <a:lnTo>
                  <a:pt x="36238" y="103590"/>
                </a:lnTo>
                <a:lnTo>
                  <a:pt x="124020" y="103590"/>
                </a:lnTo>
                <a:lnTo>
                  <a:pt x="126066" y="89578"/>
                </a:lnTo>
                <a:lnTo>
                  <a:pt x="58146" y="89578"/>
                </a:lnTo>
                <a:lnTo>
                  <a:pt x="66601" y="31704"/>
                </a:lnTo>
                <a:close/>
              </a:path>
              <a:path w="127000" h="106679">
                <a:moveTo>
                  <a:pt x="126673" y="85416"/>
                </a:moveTo>
                <a:lnTo>
                  <a:pt x="58146" y="89578"/>
                </a:lnTo>
                <a:lnTo>
                  <a:pt x="126066" y="89578"/>
                </a:lnTo>
                <a:lnTo>
                  <a:pt x="126673" y="85416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82248" y="247093"/>
            <a:ext cx="73660" cy="54610"/>
          </a:xfrm>
          <a:custGeom>
            <a:avLst/>
            <a:gdLst/>
            <a:ahLst/>
            <a:cxnLst/>
            <a:rect l="l" t="t" r="r" b="b"/>
            <a:pathLst>
              <a:path w="73660" h="54610">
                <a:moveTo>
                  <a:pt x="37411" y="0"/>
                </a:moveTo>
                <a:lnTo>
                  <a:pt x="12283" y="237"/>
                </a:lnTo>
                <a:lnTo>
                  <a:pt x="15516" y="2138"/>
                </a:lnTo>
                <a:lnTo>
                  <a:pt x="3129" y="21048"/>
                </a:lnTo>
                <a:lnTo>
                  <a:pt x="27486" y="21048"/>
                </a:lnTo>
                <a:lnTo>
                  <a:pt x="27486" y="23850"/>
                </a:lnTo>
                <a:lnTo>
                  <a:pt x="3039" y="24008"/>
                </a:lnTo>
                <a:lnTo>
                  <a:pt x="1188" y="37545"/>
                </a:lnTo>
                <a:lnTo>
                  <a:pt x="16139" y="37545"/>
                </a:lnTo>
                <a:lnTo>
                  <a:pt x="0" y="54094"/>
                </a:lnTo>
                <a:lnTo>
                  <a:pt x="27205" y="54094"/>
                </a:lnTo>
                <a:lnTo>
                  <a:pt x="36381" y="43394"/>
                </a:lnTo>
                <a:lnTo>
                  <a:pt x="61812" y="43394"/>
                </a:lnTo>
                <a:lnTo>
                  <a:pt x="58691" y="38045"/>
                </a:lnTo>
                <a:lnTo>
                  <a:pt x="68634" y="38045"/>
                </a:lnTo>
                <a:lnTo>
                  <a:pt x="70639" y="24231"/>
                </a:lnTo>
                <a:lnTo>
                  <a:pt x="50609" y="24231"/>
                </a:lnTo>
                <a:lnTo>
                  <a:pt x="50609" y="20815"/>
                </a:lnTo>
                <a:lnTo>
                  <a:pt x="70639" y="20815"/>
                </a:lnTo>
                <a:lnTo>
                  <a:pt x="73138" y="5584"/>
                </a:lnTo>
                <a:lnTo>
                  <a:pt x="33832" y="5584"/>
                </a:lnTo>
                <a:lnTo>
                  <a:pt x="37411" y="0"/>
                </a:lnTo>
                <a:close/>
              </a:path>
              <a:path w="73660" h="54610">
                <a:moveTo>
                  <a:pt x="61812" y="43394"/>
                </a:moveTo>
                <a:lnTo>
                  <a:pt x="36381" y="43394"/>
                </a:lnTo>
                <a:lnTo>
                  <a:pt x="42588" y="53486"/>
                </a:lnTo>
                <a:lnTo>
                  <a:pt x="67698" y="53486"/>
                </a:lnTo>
                <a:lnTo>
                  <a:pt x="61812" y="43394"/>
                </a:lnTo>
                <a:close/>
              </a:path>
            </a:pathLst>
          </a:custGeom>
          <a:solidFill>
            <a:srgbClr val="15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574651" y="195587"/>
            <a:ext cx="11938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20" dirty="0">
                <a:solidFill>
                  <a:srgbClr val="1571AC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500" spc="-15" dirty="0">
                <a:solidFill>
                  <a:srgbClr val="1571AC"/>
                </a:solidFill>
                <a:latin typeface="Arial" panose="020B0604020202020204"/>
                <a:cs typeface="Arial" panose="020B0604020202020204"/>
              </a:rPr>
              <a:t>M</a:t>
            </a:r>
            <a:endParaRPr sz="5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5000" y="2478729"/>
            <a:ext cx="2289175" cy="23558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5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感谢您选择⼩旭智⾏产</a:t>
            </a:r>
            <a:r>
              <a:rPr sz="550" b="0" spc="-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品</a:t>
            </a:r>
            <a:r>
              <a:rPr sz="550" b="0" spc="-2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，</a:t>
            </a:r>
            <a:r>
              <a:rPr sz="5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本卡将作为保修凭</a:t>
            </a:r>
            <a:r>
              <a:rPr sz="550" b="0" spc="-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证</a:t>
            </a:r>
            <a:r>
              <a:rPr sz="550" b="0" spc="-2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，</a:t>
            </a:r>
            <a:r>
              <a:rPr sz="5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请如实填写并妥善保</a:t>
            </a:r>
            <a:r>
              <a:rPr sz="55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管</a:t>
            </a:r>
            <a:r>
              <a:rPr sz="55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。</a:t>
            </a:r>
            <a:endParaRPr sz="5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  <a:p>
            <a:pPr marR="34290" algn="ctr">
              <a:lnSpc>
                <a:spcPct val="100000"/>
              </a:lnSpc>
              <a:spcBef>
                <a:spcPts val="195"/>
              </a:spcBef>
            </a:pPr>
            <a:r>
              <a:rPr sz="550" b="0" spc="-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（</a:t>
            </a:r>
            <a:r>
              <a:rPr sz="5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第⼆联</a:t>
            </a:r>
            <a:r>
              <a:rPr sz="550" b="0" spc="-27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：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经销商</a:t>
            </a:r>
            <a:r>
              <a:rPr sz="5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留</a:t>
            </a:r>
            <a:r>
              <a:rPr sz="550" b="0" spc="-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存</a:t>
            </a:r>
            <a:r>
              <a:rPr sz="55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）</a:t>
            </a:r>
            <a:endParaRPr sz="5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39165" y="374650"/>
            <a:ext cx="10534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">
                <a:latin typeface="等线" panose="02010600030101010101" charset="-122"/>
                <a:ea typeface="等线" panose="02010600030101010101" charset="-122"/>
              </a:rPr>
              <a:t>产品售后保修卡</a:t>
            </a:r>
            <a:r>
              <a:rPr lang="en-US" altLang="zh-CN"/>
              <a:t> 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443" y="1759442"/>
            <a:ext cx="1383717" cy="863986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47564" y="171039"/>
            <a:ext cx="678815" cy="154940"/>
          </a:xfrm>
          <a:custGeom>
            <a:avLst/>
            <a:gdLst/>
            <a:ahLst/>
            <a:cxnLst/>
            <a:rect l="l" t="t" r="r" b="b"/>
            <a:pathLst>
              <a:path w="678815" h="154940">
                <a:moveTo>
                  <a:pt x="0" y="0"/>
                </a:moveTo>
                <a:lnTo>
                  <a:pt x="678700" y="0"/>
                </a:lnTo>
                <a:lnTo>
                  <a:pt x="678700" y="154782"/>
                </a:lnTo>
                <a:lnTo>
                  <a:pt x="0" y="154782"/>
                </a:lnTo>
                <a:lnTo>
                  <a:pt x="0" y="0"/>
                </a:lnTo>
                <a:close/>
              </a:path>
            </a:pathLst>
          </a:custGeom>
          <a:solidFill>
            <a:srgbClr val="16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-1703" y="1706"/>
            <a:ext cx="2880360" cy="288036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0" y="0"/>
                </a:moveTo>
                <a:lnTo>
                  <a:pt x="2880000" y="0"/>
                </a:lnTo>
                <a:lnTo>
                  <a:pt x="2880000" y="2880000"/>
                </a:lnTo>
                <a:lnTo>
                  <a:pt x="0" y="2880000"/>
                </a:lnTo>
                <a:lnTo>
                  <a:pt x="0" y="0"/>
                </a:lnTo>
                <a:close/>
              </a:path>
            </a:pathLst>
          </a:custGeom>
          <a:ln w="7199">
            <a:solidFill>
              <a:srgbClr val="23191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04323" y="178978"/>
            <a:ext cx="570865" cy="12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b="0" spc="2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⼀</a:t>
            </a:r>
            <a:r>
              <a:rPr sz="750" b="0" spc="-33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、</a:t>
            </a:r>
            <a:r>
              <a:rPr sz="750" b="0" spc="3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产品外</a:t>
            </a:r>
            <a:r>
              <a:rPr sz="750" b="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观</a:t>
            </a:r>
            <a:endParaRPr sz="7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7899" y="558558"/>
            <a:ext cx="1745375" cy="9691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22940" y="584960"/>
            <a:ext cx="431165" cy="107314"/>
          </a:xfrm>
          <a:custGeom>
            <a:avLst/>
            <a:gdLst/>
            <a:ahLst/>
            <a:cxnLst/>
            <a:rect l="l" t="t" r="r" b="b"/>
            <a:pathLst>
              <a:path w="431165" h="107315">
                <a:moveTo>
                  <a:pt x="0" y="0"/>
                </a:moveTo>
                <a:lnTo>
                  <a:pt x="431006" y="0"/>
                </a:lnTo>
                <a:lnTo>
                  <a:pt x="431006" y="107157"/>
                </a:lnTo>
                <a:lnTo>
                  <a:pt x="0" y="10715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46611" y="571698"/>
            <a:ext cx="421640" cy="82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b="0" spc="-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⼩旭智⾏⼆维</a:t>
            </a:r>
            <a:r>
              <a:rPr sz="4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码</a:t>
            </a:r>
            <a:endParaRPr sz="4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5168" y="549601"/>
            <a:ext cx="427355" cy="869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7780" rIns="0" bIns="0" rtlCol="0">
            <a:spAutoFit/>
          </a:bodyPr>
          <a:lstStyle/>
          <a:p>
            <a:pPr marL="635">
              <a:lnSpc>
                <a:spcPct val="100000"/>
              </a:lnSpc>
              <a:spcBef>
                <a:spcPts val="140"/>
              </a:spcBef>
            </a:pPr>
            <a:r>
              <a:rPr sz="450" b="0" spc="-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</a:t>
            </a:r>
            <a:r>
              <a:rPr sz="4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像</a:t>
            </a:r>
            <a:r>
              <a:rPr sz="45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/</a:t>
            </a:r>
            <a:r>
              <a:rPr sz="450" b="0" spc="-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录⾳指⽰</a:t>
            </a:r>
            <a:r>
              <a:rPr sz="4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灯</a:t>
            </a:r>
            <a:endParaRPr sz="45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83185" y="703416"/>
            <a:ext cx="468630" cy="118110"/>
          </a:xfrm>
          <a:custGeom>
            <a:avLst/>
            <a:gdLst/>
            <a:ahLst/>
            <a:cxnLst/>
            <a:rect l="l" t="t" r="r" b="b"/>
            <a:pathLst>
              <a:path w="468630" h="118109">
                <a:moveTo>
                  <a:pt x="0" y="0"/>
                </a:moveTo>
                <a:lnTo>
                  <a:pt x="468543" y="0"/>
                </a:lnTo>
                <a:lnTo>
                  <a:pt x="468543" y="117824"/>
                </a:lnTo>
                <a:lnTo>
                  <a:pt x="0" y="1178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883671" y="720161"/>
            <a:ext cx="450215" cy="82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15" dirty="0">
                <a:solidFill>
                  <a:srgbClr val="231916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450" spc="-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YPE</a:t>
            </a:r>
            <a:r>
              <a:rPr sz="450" spc="-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45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C</a:t>
            </a:r>
            <a:r>
              <a:rPr sz="450" b="0" spc="-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电源接</a:t>
            </a:r>
            <a:r>
              <a:rPr sz="4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⼝</a:t>
            </a:r>
            <a:endParaRPr sz="45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66686" y="633643"/>
            <a:ext cx="179705" cy="207010"/>
          </a:xfrm>
          <a:custGeom>
            <a:avLst/>
            <a:gdLst/>
            <a:ahLst/>
            <a:cxnLst/>
            <a:rect l="l" t="t" r="r" b="b"/>
            <a:pathLst>
              <a:path w="179705" h="207009">
                <a:moveTo>
                  <a:pt x="0" y="0"/>
                </a:moveTo>
                <a:lnTo>
                  <a:pt x="179190" y="0"/>
                </a:lnTo>
                <a:lnTo>
                  <a:pt x="179190" y="206571"/>
                </a:lnTo>
              </a:path>
            </a:pathLst>
          </a:custGeom>
          <a:ln w="7199">
            <a:solidFill>
              <a:srgbClr val="66A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36899" y="915818"/>
            <a:ext cx="351790" cy="0"/>
          </a:xfrm>
          <a:custGeom>
            <a:avLst/>
            <a:gdLst/>
            <a:ahLst/>
            <a:cxnLst/>
            <a:rect l="l" t="t" r="r" b="b"/>
            <a:pathLst>
              <a:path w="351790">
                <a:moveTo>
                  <a:pt x="0" y="0"/>
                </a:moveTo>
                <a:lnTo>
                  <a:pt x="351237" y="0"/>
                </a:lnTo>
              </a:path>
            </a:pathLst>
          </a:custGeom>
          <a:ln w="7199">
            <a:solidFill>
              <a:srgbClr val="66A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45298" y="662213"/>
            <a:ext cx="0" cy="214629"/>
          </a:xfrm>
          <a:custGeom>
            <a:avLst/>
            <a:gdLst/>
            <a:ahLst/>
            <a:cxnLst/>
            <a:rect l="l" t="t" r="r" b="b"/>
            <a:pathLst>
              <a:path h="214630">
                <a:moveTo>
                  <a:pt x="0" y="0"/>
                </a:moveTo>
                <a:lnTo>
                  <a:pt x="0" y="214315"/>
                </a:lnTo>
              </a:path>
            </a:pathLst>
          </a:custGeom>
          <a:ln w="7199">
            <a:solidFill>
              <a:srgbClr val="66A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10759" y="912248"/>
            <a:ext cx="120650" cy="458470"/>
          </a:xfrm>
          <a:custGeom>
            <a:avLst/>
            <a:gdLst/>
            <a:ahLst/>
            <a:cxnLst/>
            <a:rect l="l" t="t" r="r" b="b"/>
            <a:pathLst>
              <a:path w="120650" h="458469">
                <a:moveTo>
                  <a:pt x="120249" y="0"/>
                </a:moveTo>
                <a:lnTo>
                  <a:pt x="120249" y="458391"/>
                </a:lnTo>
                <a:lnTo>
                  <a:pt x="0" y="458391"/>
                </a:lnTo>
              </a:path>
            </a:pathLst>
          </a:custGeom>
          <a:ln w="7199">
            <a:solidFill>
              <a:srgbClr val="66A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467645" y="921175"/>
            <a:ext cx="120650" cy="565785"/>
          </a:xfrm>
          <a:custGeom>
            <a:avLst/>
            <a:gdLst/>
            <a:ahLst/>
            <a:cxnLst/>
            <a:rect l="l" t="t" r="r" b="b"/>
            <a:pathLst>
              <a:path w="120650" h="565785">
                <a:moveTo>
                  <a:pt x="0" y="0"/>
                </a:moveTo>
                <a:lnTo>
                  <a:pt x="0" y="565550"/>
                </a:lnTo>
                <a:lnTo>
                  <a:pt x="120253" y="565550"/>
                </a:lnTo>
              </a:path>
            </a:pathLst>
          </a:custGeom>
          <a:ln w="7199">
            <a:solidFill>
              <a:srgbClr val="66A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18878" y="766394"/>
            <a:ext cx="80645" cy="210820"/>
          </a:xfrm>
          <a:custGeom>
            <a:avLst/>
            <a:gdLst/>
            <a:ahLst/>
            <a:cxnLst/>
            <a:rect l="l" t="t" r="r" b="b"/>
            <a:pathLst>
              <a:path w="80644" h="210819">
                <a:moveTo>
                  <a:pt x="0" y="210739"/>
                </a:moveTo>
                <a:lnTo>
                  <a:pt x="0" y="0"/>
                </a:lnTo>
                <a:lnTo>
                  <a:pt x="80408" y="0"/>
                </a:lnTo>
              </a:path>
            </a:pathLst>
          </a:custGeom>
          <a:ln w="7199">
            <a:solidFill>
              <a:srgbClr val="66A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20073" y="1024763"/>
            <a:ext cx="113664" cy="176530"/>
          </a:xfrm>
          <a:custGeom>
            <a:avLst/>
            <a:gdLst/>
            <a:ahLst/>
            <a:cxnLst/>
            <a:rect l="l" t="t" r="r" b="b"/>
            <a:pathLst>
              <a:path w="113664" h="176530">
                <a:moveTo>
                  <a:pt x="0" y="0"/>
                </a:moveTo>
                <a:lnTo>
                  <a:pt x="0" y="176212"/>
                </a:lnTo>
                <a:lnTo>
                  <a:pt x="113108" y="176212"/>
                </a:lnTo>
              </a:path>
            </a:pathLst>
          </a:custGeom>
          <a:ln w="7199">
            <a:solidFill>
              <a:srgbClr val="66A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54517" y="1726074"/>
            <a:ext cx="283845" cy="221615"/>
          </a:xfrm>
          <a:custGeom>
            <a:avLst/>
            <a:gdLst/>
            <a:ahLst/>
            <a:cxnLst/>
            <a:rect l="l" t="t" r="r" b="b"/>
            <a:pathLst>
              <a:path w="283844" h="221614">
                <a:moveTo>
                  <a:pt x="0" y="0"/>
                </a:moveTo>
                <a:lnTo>
                  <a:pt x="283371" y="0"/>
                </a:lnTo>
                <a:lnTo>
                  <a:pt x="283371" y="221457"/>
                </a:lnTo>
              </a:path>
            </a:pathLst>
          </a:custGeom>
          <a:ln w="7199">
            <a:solidFill>
              <a:srgbClr val="66A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768906" y="2057069"/>
            <a:ext cx="326390" cy="161925"/>
          </a:xfrm>
          <a:custGeom>
            <a:avLst/>
            <a:gdLst/>
            <a:ahLst/>
            <a:cxnLst/>
            <a:rect l="l" t="t" r="r" b="b"/>
            <a:pathLst>
              <a:path w="326389" h="161925">
                <a:moveTo>
                  <a:pt x="0" y="0"/>
                </a:moveTo>
                <a:lnTo>
                  <a:pt x="326232" y="0"/>
                </a:lnTo>
                <a:lnTo>
                  <a:pt x="326232" y="161923"/>
                </a:lnTo>
              </a:path>
            </a:pathLst>
          </a:custGeom>
          <a:ln w="7199">
            <a:solidFill>
              <a:srgbClr val="66A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66422" y="2352344"/>
            <a:ext cx="257175" cy="214629"/>
          </a:xfrm>
          <a:custGeom>
            <a:avLst/>
            <a:gdLst/>
            <a:ahLst/>
            <a:cxnLst/>
            <a:rect l="l" t="t" r="r" b="b"/>
            <a:pathLst>
              <a:path w="257175" h="214630">
                <a:moveTo>
                  <a:pt x="0" y="214312"/>
                </a:moveTo>
                <a:lnTo>
                  <a:pt x="257177" y="214312"/>
                </a:lnTo>
                <a:lnTo>
                  <a:pt x="257177" y="0"/>
                </a:lnTo>
              </a:path>
            </a:pathLst>
          </a:custGeom>
          <a:ln w="7199">
            <a:solidFill>
              <a:srgbClr val="66A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967138" y="2216117"/>
            <a:ext cx="266065" cy="82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重启按</a:t>
            </a:r>
            <a:r>
              <a:rPr sz="4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键</a:t>
            </a:r>
            <a:endParaRPr sz="4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4149" y="1669592"/>
            <a:ext cx="266065" cy="82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防拆开</a:t>
            </a:r>
            <a:r>
              <a:rPr sz="4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关</a:t>
            </a:r>
            <a:endParaRPr sz="4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08095" y="2520104"/>
            <a:ext cx="144780" cy="82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相</a:t>
            </a:r>
            <a:r>
              <a:rPr sz="4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机</a:t>
            </a:r>
            <a:endParaRPr sz="4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35392" y="867661"/>
            <a:ext cx="301625" cy="102870"/>
          </a:xfrm>
          <a:custGeom>
            <a:avLst/>
            <a:gdLst/>
            <a:ahLst/>
            <a:cxnLst/>
            <a:rect l="l" t="t" r="r" b="b"/>
            <a:pathLst>
              <a:path w="301625" h="102869">
                <a:moveTo>
                  <a:pt x="0" y="0"/>
                </a:moveTo>
                <a:lnTo>
                  <a:pt x="301506" y="0"/>
                </a:lnTo>
                <a:lnTo>
                  <a:pt x="301506" y="102395"/>
                </a:lnTo>
                <a:lnTo>
                  <a:pt x="0" y="1023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50030" y="863401"/>
            <a:ext cx="287020" cy="82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OBU</a:t>
            </a:r>
            <a:r>
              <a:rPr sz="450" b="0" spc="-10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lang="en-US" sz="450" b="0" spc="-10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45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SN</a:t>
            </a:r>
            <a:r>
              <a:rPr sz="4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号</a:t>
            </a:r>
            <a:endParaRPr sz="45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57309" y="1324272"/>
            <a:ext cx="438150" cy="806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lang="en-US" sz="450" spc="-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宋体" panose="02010600030101010101" pitchFamily="2" charset="-122"/>
              </a:rPr>
              <a:t>OBU</a:t>
            </a:r>
            <a:r>
              <a:rPr lang="zh-CN" altLang="en-US" sz="450" spc="-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宋体" panose="02010600030101010101" pitchFamily="2" charset="-122"/>
              </a:rPr>
              <a:t>状态指示灯</a:t>
            </a:r>
            <a:endParaRPr sz="450" dirty="0">
              <a:latin typeface="等线" panose="02010600030101010101" charset="-122"/>
              <a:ea typeface="等线" panose="02010600030101010101" charset="-122"/>
              <a:cs typeface="宋体" panose="02010600030101010101" pitchFamily="2" charset="-122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947448" y="1135580"/>
            <a:ext cx="243204" cy="128905"/>
          </a:xfrm>
          <a:custGeom>
            <a:avLst/>
            <a:gdLst/>
            <a:ahLst/>
            <a:cxnLst/>
            <a:rect l="l" t="t" r="r" b="b"/>
            <a:pathLst>
              <a:path w="243205" h="128905">
                <a:moveTo>
                  <a:pt x="0" y="0"/>
                </a:moveTo>
                <a:lnTo>
                  <a:pt x="242888" y="0"/>
                </a:lnTo>
                <a:lnTo>
                  <a:pt x="242888" y="128584"/>
                </a:lnTo>
                <a:lnTo>
                  <a:pt x="0" y="1285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951852" y="1153460"/>
            <a:ext cx="196215" cy="82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zh-CN" altLang="en-US" sz="450" b="0" spc="-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存储</a:t>
            </a:r>
            <a:r>
              <a:rPr sz="45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卡</a:t>
            </a:r>
            <a:endParaRPr sz="450" dirty="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97272" y="1429049"/>
            <a:ext cx="438150" cy="889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9685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155"/>
              </a:spcBef>
            </a:pPr>
            <a:r>
              <a:rPr lang="en-US" sz="450" spc="-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宋体" panose="02010600030101010101" pitchFamily="2" charset="-122"/>
              </a:rPr>
              <a:t>OBU</a:t>
            </a:r>
            <a:r>
              <a:rPr lang="zh-CN" altLang="en-US" sz="450" spc="-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宋体" panose="02010600030101010101" pitchFamily="2" charset="-122"/>
              </a:rPr>
              <a:t>蓝牙按键</a:t>
            </a:r>
            <a:endParaRPr sz="450" dirty="0">
              <a:latin typeface="等线" panose="02010600030101010101" charset="-122"/>
              <a:ea typeface="等线" panose="02010600030101010101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158" y="368292"/>
            <a:ext cx="2346325" cy="23821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8735">
              <a:lnSpc>
                <a:spcPct val="135000"/>
              </a:lnSpc>
              <a:spcBef>
                <a:spcPts val="95"/>
              </a:spcBef>
              <a:buSzPct val="83000"/>
              <a:buAutoNum type="arabicPeriod"/>
              <a:tabLst>
                <a:tab pos="86360" algn="l"/>
              </a:tabLst>
            </a:pPr>
            <a:r>
              <a:rPr sz="600" b="0" u="sng" spc="5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名称定义</a:t>
            </a:r>
            <a:r>
              <a:rPr sz="600" b="0" u="sng" spc="-25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移动端指的是⽤来与⾏⻋记录仪通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过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W</a:t>
            </a:r>
            <a:r>
              <a:rPr sz="600" b="0" spc="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i</a:t>
            </a:r>
            <a:r>
              <a:rPr sz="600" b="0" spc="8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F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i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连接的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智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能设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备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因操作系统不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同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分</a:t>
            </a:r>
            <a:r>
              <a:rPr sz="600" b="0" spc="-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为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Android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和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iOS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两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种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81280" indent="-69215">
              <a:lnSpc>
                <a:spcPct val="100000"/>
              </a:lnSpc>
              <a:spcBef>
                <a:spcPts val="250"/>
              </a:spcBef>
              <a:buClr>
                <a:srgbClr val="000000"/>
              </a:buClr>
              <a:buSzPct val="83000"/>
              <a:buAutoNum type="arabicPeriod"/>
              <a:tabLst>
                <a:tab pos="81915" algn="l"/>
              </a:tabLst>
            </a:pPr>
            <a:r>
              <a:rPr sz="600" b="0" u="sng" spc="3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重启按键</a:t>
            </a:r>
            <a:r>
              <a:rPr sz="600" b="0" u="sng" spc="-27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主机复位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键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⽤细⼩顶针轻按⼀下可重启记录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仪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81280" indent="-69215">
              <a:lnSpc>
                <a:spcPct val="100000"/>
              </a:lnSpc>
              <a:spcBef>
                <a:spcPts val="250"/>
              </a:spcBef>
              <a:buClr>
                <a:srgbClr val="000000"/>
              </a:buClr>
              <a:buSzPct val="83000"/>
              <a:buAutoNum type="arabicPeriod"/>
              <a:tabLst>
                <a:tab pos="81915" algn="l"/>
              </a:tabLst>
            </a:pPr>
            <a:r>
              <a:rPr sz="600" b="0" u="sng" spc="3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⼯作状态指⽰灯</a:t>
            </a:r>
            <a:r>
              <a:rPr sz="600" b="0" u="sng" spc="1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5080">
              <a:lnSpc>
                <a:spcPct val="135000"/>
              </a:lnSpc>
            </a:pPr>
            <a:r>
              <a:rPr sz="600" b="0" spc="-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录⾳指⽰灯</a:t>
            </a:r>
            <a:r>
              <a:rPr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录⾳状态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时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红灯常亮</a:t>
            </a:r>
            <a:r>
              <a:rPr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；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关闭录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⾳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5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秒为周期闪红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灯，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并伴有提⽰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⾳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40005">
              <a:lnSpc>
                <a:spcPct val="135000"/>
              </a:lnSpc>
            </a:pPr>
            <a:r>
              <a:rPr sz="600" b="0" spc="-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录像指⽰灯</a:t>
            </a:r>
            <a:r>
              <a:rPr sz="600" b="0" spc="-254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录像状态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时</a:t>
            </a:r>
            <a:r>
              <a:rPr sz="600" b="0" spc="-2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蓝灯常亮</a:t>
            </a:r>
            <a:r>
              <a:rPr sz="600" b="0" spc="-254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；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停⽌录像状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态</a:t>
            </a:r>
            <a:r>
              <a:rPr sz="600" b="0" spc="-2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⽆</a:t>
            </a:r>
            <a:r>
              <a:rPr sz="600" b="0" spc="7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F卡状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态  5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秒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为周期闪蓝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灯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并伴有提⽰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⾳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lang="en-US" sz="600" b="0" spc="10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40005">
              <a:lnSpc>
                <a:spcPct val="135000"/>
              </a:lnSpc>
            </a:pPr>
            <a:r>
              <a:rPr lang="en-US" altLang="zh-CN" sz="60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-OBU</a:t>
            </a:r>
            <a:r>
              <a:rPr lang="zh-CN" altLang="en-US" sz="60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交易正常</a:t>
            </a:r>
            <a:r>
              <a:rPr lang="en-US" altLang="zh-CN" sz="60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: </a:t>
            </a:r>
            <a:r>
              <a:rPr lang="zh-CN" altLang="zh-CN" sz="60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绿灯闪烁一次</a:t>
            </a:r>
            <a:r>
              <a:rPr lang="en-US" altLang="zh-CN" sz="60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, </a:t>
            </a:r>
            <a:r>
              <a:rPr lang="zh-CN" altLang="en-US" sz="60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并伴有一声短促“嘀”提示音</a:t>
            </a:r>
            <a:endParaRPr lang="en-US" altLang="zh-CN" sz="600" spc="10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</a:endParaRPr>
          </a:p>
          <a:p>
            <a:pPr marL="12700" marR="40005">
              <a:lnSpc>
                <a:spcPct val="135000"/>
              </a:lnSpc>
            </a:pPr>
            <a:r>
              <a:rPr lang="en-US" altLang="zh-CN" sz="60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-</a:t>
            </a:r>
            <a:r>
              <a:rPr lang="en-US" altLang="zh-CN" sz="60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OBU</a:t>
            </a:r>
            <a:r>
              <a:rPr lang="zh-CN" altLang="en-US" sz="60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交易失败：红灯闪烁一次，</a:t>
            </a:r>
            <a:r>
              <a:rPr lang="zh-CN" altLang="en-US" sz="60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并伴有三声短促“嘀”提示音</a:t>
            </a:r>
            <a:endParaRPr sz="600" spc="10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</a:endParaRPr>
          </a:p>
          <a:p>
            <a:pPr marL="12700" marR="39370">
              <a:lnSpc>
                <a:spcPct val="135000"/>
              </a:lnSpc>
            </a:pPr>
            <a:r>
              <a:rPr sz="600" b="0" spc="-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软件升级状</a:t>
            </a:r>
            <a:r>
              <a:rPr sz="600" b="0" spc="-2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态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（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⾏⻋记录仪⾃⾝软件升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级</a:t>
            </a:r>
            <a:r>
              <a:rPr sz="600" b="0" spc="-2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）</a:t>
            </a:r>
            <a:r>
              <a:rPr sz="600" b="0" spc="-2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录⾳指⽰灯蓝快速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闪 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烁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闪烁完毕后重启并伴有开机提⽰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⾳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lang="en-US" sz="600" b="0" spc="10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39370">
              <a:lnSpc>
                <a:spcPct val="135000"/>
              </a:lnSpc>
            </a:pPr>
            <a:endParaRPr lang="en-US" sz="600" spc="10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39370">
              <a:lnSpc>
                <a:spcPct val="135000"/>
              </a:lnSpc>
            </a:pPr>
            <a:endParaRPr lang="en-US" sz="600" b="0" spc="10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39370">
              <a:lnSpc>
                <a:spcPct val="135000"/>
              </a:lnSpc>
            </a:pPr>
            <a:endParaRPr lang="en-US" sz="600" b="0" spc="10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39370">
              <a:lnSpc>
                <a:spcPct val="135000"/>
              </a:lnSpc>
            </a:pPr>
            <a:endParaRPr lang="en-US" sz="600" spc="10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39370">
              <a:lnSpc>
                <a:spcPct val="135000"/>
              </a:lnSpc>
            </a:pPr>
            <a:endParaRPr lang="en-US" sz="600" b="0" spc="10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39370">
              <a:lnSpc>
                <a:spcPct val="135000"/>
              </a:lnSpc>
            </a:pPr>
            <a:endParaRPr lang="en-US" sz="600" b="0" spc="10" dirty="0">
              <a:solidFill>
                <a:srgbClr val="231916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39370">
              <a:lnSpc>
                <a:spcPct val="135000"/>
              </a:lnSpc>
            </a:pP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7564" y="192730"/>
            <a:ext cx="678815" cy="154940"/>
          </a:xfrm>
          <a:custGeom>
            <a:avLst/>
            <a:gdLst/>
            <a:ahLst/>
            <a:cxnLst/>
            <a:rect l="l" t="t" r="r" b="b"/>
            <a:pathLst>
              <a:path w="678815" h="154940">
                <a:moveTo>
                  <a:pt x="0" y="0"/>
                </a:moveTo>
                <a:lnTo>
                  <a:pt x="678700" y="0"/>
                </a:lnTo>
                <a:lnTo>
                  <a:pt x="678700" y="154782"/>
                </a:lnTo>
                <a:lnTo>
                  <a:pt x="0" y="154782"/>
                </a:lnTo>
                <a:lnTo>
                  <a:pt x="0" y="0"/>
                </a:lnTo>
                <a:close/>
              </a:path>
            </a:pathLst>
          </a:custGeom>
          <a:solidFill>
            <a:srgbClr val="16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4323" y="200667"/>
            <a:ext cx="372110" cy="12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b="0" spc="2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⼆</a:t>
            </a:r>
            <a:r>
              <a:rPr sz="750" b="0" spc="-33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、</a:t>
            </a:r>
            <a:r>
              <a:rPr sz="750" b="0" spc="3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说</a:t>
            </a:r>
            <a:r>
              <a:rPr sz="750" b="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明</a:t>
            </a:r>
            <a:endParaRPr sz="750" dirty="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7129" y="2051050"/>
            <a:ext cx="2346325" cy="509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5000"/>
              </a:lnSpc>
              <a:spcBef>
                <a:spcPts val="95"/>
              </a:spcBef>
            </a:pPr>
            <a:r>
              <a:rPr sz="600" u="sng" spc="4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4</a:t>
            </a:r>
            <a:r>
              <a:rPr sz="600" b="0" u="sng" spc="3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.</a:t>
            </a:r>
            <a:r>
              <a:rPr sz="600" b="0" u="sng" spc="4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停⻋监控</a:t>
            </a:r>
            <a:r>
              <a:rPr sz="600" b="0" u="sng" spc="-26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在停⻋熄⽕关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电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即驻⻋状态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下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⻋辆受到外部碰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撞， 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并被⾏⻋记录仪内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置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G-sensor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感知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后</a:t>
            </a:r>
            <a:r>
              <a:rPr sz="600" b="0" spc="-2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⾏⻋记录仪⾃动开机并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 像</a:t>
            </a:r>
            <a:r>
              <a:rPr sz="600" b="0" spc="-2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完</a:t>
            </a:r>
            <a:r>
              <a:rPr sz="600" b="0" spc="1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/2/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3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分钟</a:t>
            </a:r>
            <a:r>
              <a:rPr sz="600" b="0" spc="-2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后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（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时间由记录仪系统设置的录像时间⽽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定</a:t>
            </a:r>
            <a:r>
              <a:rPr sz="600" b="0" spc="-27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）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并保存在本地的录像卡</a:t>
            </a:r>
            <a:r>
              <a:rPr sz="6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中</a:t>
            </a:r>
            <a:r>
              <a:rPr sz="6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随即再次关机进⼊休眠状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态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9402" y="1917399"/>
            <a:ext cx="2284095" cy="108585"/>
          </a:xfrm>
          <a:prstGeom prst="rect">
            <a:avLst/>
          </a:prstGeom>
          <a:ln w="7199">
            <a:solidFill>
              <a:srgbClr val="3E3A39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145415">
              <a:lnSpc>
                <a:spcPct val="100000"/>
              </a:lnSpc>
              <a:spcBef>
                <a:spcPts val="255"/>
              </a:spcBef>
            </a:pPr>
            <a:r>
              <a:rPr sz="5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注意</a:t>
            </a:r>
            <a:r>
              <a:rPr sz="500" b="0" spc="-229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5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软件升级过程</a:t>
            </a:r>
            <a:r>
              <a:rPr sz="500" b="0" spc="-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中</a:t>
            </a:r>
            <a:r>
              <a:rPr sz="500" b="0" spc="-20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5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需要保</a:t>
            </a:r>
            <a:r>
              <a:rPr sz="500" b="0" spc="-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持</a:t>
            </a:r>
            <a:r>
              <a:rPr sz="500" b="0" spc="-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DVR</a:t>
            </a:r>
            <a:r>
              <a:rPr sz="5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通</a:t>
            </a:r>
            <a:r>
              <a:rPr sz="500" b="0" spc="-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电</a:t>
            </a:r>
            <a:r>
              <a:rPr sz="500" b="0" spc="-20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5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直⾄听到重启提⽰</a:t>
            </a:r>
            <a:r>
              <a:rPr sz="5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⾳</a:t>
            </a:r>
            <a:r>
              <a:rPr sz="5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5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1421" y="1928896"/>
            <a:ext cx="105130" cy="9170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6485" y="864011"/>
            <a:ext cx="2284095" cy="474980"/>
          </a:xfrm>
          <a:custGeom>
            <a:avLst/>
            <a:gdLst/>
            <a:ahLst/>
            <a:cxnLst/>
            <a:rect l="l" t="t" r="r" b="b"/>
            <a:pathLst>
              <a:path w="2284095" h="474980">
                <a:moveTo>
                  <a:pt x="0" y="0"/>
                </a:moveTo>
                <a:lnTo>
                  <a:pt x="2283623" y="0"/>
                </a:lnTo>
                <a:lnTo>
                  <a:pt x="2283623" y="474952"/>
                </a:lnTo>
                <a:lnTo>
                  <a:pt x="0" y="474952"/>
                </a:lnTo>
                <a:lnTo>
                  <a:pt x="0" y="0"/>
                </a:lnTo>
                <a:close/>
              </a:path>
            </a:pathLst>
          </a:custGeom>
          <a:ln w="7199">
            <a:solidFill>
              <a:srgbClr val="3E3A3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21199" y="890921"/>
            <a:ext cx="105130" cy="9171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98450" y="2416541"/>
            <a:ext cx="105130" cy="9170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84200" y="149480"/>
            <a:ext cx="2346960" cy="22442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3815">
              <a:lnSpc>
                <a:spcPct val="135000"/>
              </a:lnSpc>
              <a:spcBef>
                <a:spcPts val="95"/>
              </a:spcBef>
              <a:buSzPct val="83000"/>
              <a:buAutoNum type="arabicPeriod" startAt="5"/>
              <a:tabLst>
                <a:tab pos="82550" algn="l"/>
              </a:tabLst>
            </a:pPr>
            <a:r>
              <a:rPr sz="600" b="0" u="sng" spc="4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存储卡</a:t>
            </a:r>
            <a:r>
              <a:rPr sz="600" b="0" u="sng" spc="-265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为⾏⻋记录仪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的</a:t>
            </a:r>
            <a:r>
              <a:rPr sz="600" b="0" spc="6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F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录像视频和拍照图⽚都保存在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此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中</a:t>
            </a:r>
            <a:r>
              <a:rPr sz="600" b="0" spc="-27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最⼤可以⽀</a:t>
            </a:r>
            <a:r>
              <a:rPr sz="600" b="0" spc="8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持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128GB</a:t>
            </a:r>
            <a:r>
              <a:rPr sz="600" b="0" spc="2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Class10</a:t>
            </a:r>
            <a:r>
              <a:rPr sz="600" b="0" spc="-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等级</a:t>
            </a: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的TF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43815">
              <a:lnSpc>
                <a:spcPct val="135000"/>
              </a:lnSpc>
            </a:pP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记录仪开机后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</a:t>
            </a:r>
            <a:r>
              <a:rPr sz="600" b="0" spc="5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TF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卡根⽬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\DCIM\FRONT</a:t>
            </a:r>
            <a:r>
              <a:rPr sz="600" b="0" spc="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⽂件夹下⾃动保存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录 </a:t>
            </a:r>
            <a:r>
              <a:rPr sz="600" b="0" spc="9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像视频⽂</a:t>
            </a:r>
            <a:r>
              <a:rPr sz="600" b="0" spc="9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件</a:t>
            </a:r>
            <a:r>
              <a:rPr sz="600" b="0" spc="-2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sz="600" b="0" spc="6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\</a:t>
            </a:r>
            <a:r>
              <a:rPr sz="600" b="0" spc="-10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-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D</a:t>
            </a:r>
            <a:r>
              <a:rPr sz="600" b="0" spc="-10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-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C</a:t>
            </a:r>
            <a:r>
              <a:rPr sz="600" b="0" spc="-10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IM</a:t>
            </a:r>
            <a:r>
              <a:rPr sz="600" b="0" spc="-10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\</a:t>
            </a:r>
            <a:r>
              <a:rPr sz="600" b="0" spc="-10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7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FR</a:t>
            </a:r>
            <a:r>
              <a:rPr sz="600" b="0" spc="-10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-4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O</a:t>
            </a:r>
            <a:r>
              <a:rPr sz="600" b="0" spc="-10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-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N</a:t>
            </a:r>
            <a:r>
              <a:rPr sz="600" b="0" spc="-10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8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</a:t>
            </a:r>
            <a:r>
              <a:rPr sz="600" b="0" spc="9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⽂件夹下保存抓拍的照</a:t>
            </a:r>
            <a:r>
              <a:rPr sz="600" b="0" spc="9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⽚</a:t>
            </a:r>
            <a:r>
              <a:rPr sz="600" b="0" spc="-2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在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\DCIM\FRONT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⽂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件夹下保存碰撞锁存的视频⽂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件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57480" marR="111760">
              <a:lnSpc>
                <a:spcPct val="117000"/>
              </a:lnSpc>
              <a:spcBef>
                <a:spcPts val="845"/>
              </a:spcBef>
            </a:pPr>
            <a:r>
              <a:rPr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注意</a:t>
            </a:r>
            <a:r>
              <a:rPr sz="500" b="0" spc="-229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第⼀次</a:t>
            </a:r>
            <a:r>
              <a:rPr sz="500" b="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将</a:t>
            </a:r>
            <a:r>
              <a:rPr sz="500" b="0" spc="4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</a:t>
            </a:r>
            <a:r>
              <a:rPr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F</a:t>
            </a:r>
            <a:r>
              <a:rPr sz="500" b="0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</a:t>
            </a:r>
            <a:r>
              <a:rPr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插⼊⾏⻋</a:t>
            </a:r>
            <a:r>
              <a:rPr sz="500" b="0" spc="20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记录仪</a:t>
            </a:r>
            <a:r>
              <a:rPr sz="500" b="0" spc="-10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时</a:t>
            </a:r>
            <a:r>
              <a:rPr sz="500" b="0" spc="-195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500" b="0" spc="20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需要通</a:t>
            </a:r>
            <a:r>
              <a:rPr sz="500" b="0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过</a:t>
            </a:r>
            <a:r>
              <a:rPr sz="500" b="0" spc="-15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</a:t>
            </a:r>
            <a:r>
              <a:rPr sz="500" b="0" spc="40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500" b="0" spc="20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500" b="0" spc="25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软</a:t>
            </a:r>
            <a:r>
              <a:rPr sz="500" b="0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件</a:t>
            </a:r>
            <a:r>
              <a:rPr lang="zh-CN" altLang="en-US" sz="500" b="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对</a:t>
            </a:r>
            <a:r>
              <a:rPr sz="500" b="0" spc="45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</a:t>
            </a:r>
            <a:r>
              <a:rPr sz="500" b="0" spc="20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F</a:t>
            </a:r>
            <a:r>
              <a:rPr sz="500" b="0" spc="25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</a:t>
            </a:r>
            <a:r>
              <a:rPr sz="500" b="0" spc="20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进⾏格</a:t>
            </a:r>
            <a:r>
              <a:rPr sz="500" b="0" dirty="0" err="1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式</a:t>
            </a:r>
            <a:r>
              <a:rPr sz="500" b="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500" b="0" spc="-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化</a:t>
            </a:r>
            <a:r>
              <a:rPr sz="500" b="0" spc="-20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以避</a:t>
            </a:r>
            <a:r>
              <a:rPr sz="500" b="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免</a:t>
            </a:r>
            <a:r>
              <a:rPr sz="500" b="0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TF</a:t>
            </a:r>
            <a:r>
              <a:rPr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卡可能储存的⽂件系统与⾏⻋记录仪不匹配⽽不被识</a:t>
            </a:r>
            <a:r>
              <a:rPr sz="500" b="0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别</a:t>
            </a:r>
            <a:r>
              <a:rPr sz="500" b="0" spc="-19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5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57480" marR="111760">
              <a:lnSpc>
                <a:spcPct val="117000"/>
              </a:lnSpc>
            </a:pPr>
            <a:r>
              <a:rPr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⾏⻋记录仪⼯作</a:t>
            </a:r>
            <a:r>
              <a:rPr sz="500" b="0" spc="-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时</a:t>
            </a:r>
            <a:r>
              <a:rPr sz="500" b="0" spc="-19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请勿拔</a:t>
            </a:r>
            <a:r>
              <a:rPr sz="500" b="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出</a:t>
            </a:r>
            <a:r>
              <a:rPr sz="500" b="0" spc="4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</a:t>
            </a:r>
            <a:r>
              <a:rPr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F</a:t>
            </a:r>
            <a:r>
              <a:rPr sz="500" b="0" spc="-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</a:t>
            </a:r>
            <a:r>
              <a:rPr sz="500" b="0" spc="-19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以避免⾮正常操作导致录制的⽂件</a:t>
            </a:r>
            <a:r>
              <a:rPr sz="500" b="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损 </a:t>
            </a:r>
            <a:r>
              <a:rPr sz="5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坏</a:t>
            </a:r>
            <a:r>
              <a:rPr sz="500" b="0" spc="-2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r>
              <a:rPr sz="500" b="0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如要查</a:t>
            </a:r>
            <a:r>
              <a:rPr sz="500" b="0" spc="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看</a:t>
            </a:r>
            <a:r>
              <a:rPr sz="500" b="0" spc="4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TF</a:t>
            </a:r>
            <a:r>
              <a:rPr sz="500" b="0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卡中保存的⽂</a:t>
            </a:r>
            <a:r>
              <a:rPr sz="500" b="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件</a:t>
            </a:r>
            <a:r>
              <a:rPr sz="500" b="0" spc="-19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500" b="0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请在⻋辆熄</a:t>
            </a:r>
            <a:r>
              <a:rPr sz="500" b="0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⽕</a:t>
            </a:r>
            <a:r>
              <a:rPr sz="500" b="0" spc="-21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</a:t>
            </a:r>
            <a:r>
              <a:rPr sz="500" b="0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⾏⻋记录仪关机后再</a:t>
            </a:r>
            <a:r>
              <a:rPr sz="500" b="0" spc="-50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拔</a:t>
            </a:r>
            <a:endParaRPr sz="5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57480">
              <a:lnSpc>
                <a:spcPct val="100000"/>
              </a:lnSpc>
              <a:spcBef>
                <a:spcPts val="100"/>
              </a:spcBef>
            </a:pPr>
            <a:r>
              <a:rPr sz="5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出</a:t>
            </a:r>
            <a:r>
              <a:rPr sz="500" b="0" spc="1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TF</a:t>
            </a:r>
            <a:r>
              <a:rPr sz="500" b="0" spc="4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卡</a:t>
            </a:r>
            <a:r>
              <a:rPr sz="500" b="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5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5080">
              <a:lnSpc>
                <a:spcPct val="135000"/>
              </a:lnSpc>
              <a:spcBef>
                <a:spcPts val="515"/>
              </a:spcBef>
              <a:buClr>
                <a:srgbClr val="000000"/>
              </a:buClr>
              <a:buSzPct val="83000"/>
              <a:buAutoNum type="arabicPeriod" startAt="6"/>
              <a:tabLst>
                <a:tab pos="83185" algn="l"/>
              </a:tabLst>
            </a:pPr>
            <a:r>
              <a:rPr sz="600" b="0" u="sng" spc="4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蓝⽛开关</a:t>
            </a:r>
            <a:r>
              <a:rPr sz="600" b="0" u="sng" spc="-50" dirty="0">
                <a:solidFill>
                  <a:srgbClr val="231916"/>
                </a:solidFill>
                <a:uFill>
                  <a:solidFill>
                    <a:srgbClr val="231916"/>
                  </a:solidFill>
                </a:u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r>
              <a:rPr sz="600" b="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ETC</a:t>
            </a:r>
            <a:r>
              <a:rPr sz="600" b="0" spc="-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OBU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蓝⽛按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键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按此键可开启或关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闭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OBU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蓝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⽛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 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轻按此键开</a:t>
            </a:r>
            <a:r>
              <a:rPr sz="600" b="0" spc="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启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ETC</a:t>
            </a:r>
            <a:r>
              <a:rPr sz="600" b="0" spc="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蓝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⽛</a:t>
            </a:r>
            <a:r>
              <a:rPr sz="600" b="0" spc="-2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主机“滴”</a:t>
            </a:r>
            <a:r>
              <a:rPr lang="en-US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1</a:t>
            </a:r>
            <a:r>
              <a:rPr lang="zh-CN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声，且绿灯闪烁</a:t>
            </a:r>
            <a:r>
              <a:rPr lang="en-US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2</a:t>
            </a:r>
            <a:r>
              <a:rPr lang="zh-CN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次，表示</a:t>
            </a:r>
            <a:r>
              <a:rPr lang="en-US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OBU</a:t>
            </a:r>
            <a:r>
              <a:rPr lang="zh-CN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设备复位重启成功，可以用此方式来断开蓝牙。长按此键开启</a:t>
            </a:r>
            <a:r>
              <a:rPr lang="en-US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OBU</a:t>
            </a:r>
            <a:r>
              <a:rPr lang="zh-CN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蓝牙，主机“滴滴滴”</a:t>
            </a:r>
            <a:r>
              <a:rPr lang="en-US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3</a:t>
            </a:r>
            <a:r>
              <a:rPr lang="zh-CN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声，且绿灯闪烁</a:t>
            </a:r>
            <a:r>
              <a:rPr lang="en-US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6</a:t>
            </a:r>
            <a:r>
              <a:rPr lang="zh-CN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次，表示蓝牙开启成功，此时使用运营商软件“乐速通”软件可以连接</a:t>
            </a:r>
            <a:r>
              <a:rPr lang="en-US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OBU</a:t>
            </a:r>
            <a:r>
              <a:rPr lang="zh-CN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（此时手机的蓝牙应为开启状态）。通过乐速通</a:t>
            </a:r>
            <a:r>
              <a:rPr lang="en-US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APP</a:t>
            </a:r>
            <a:r>
              <a:rPr lang="zh-CN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可以实现</a:t>
            </a:r>
            <a:r>
              <a:rPr lang="en-US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OBU</a:t>
            </a:r>
            <a:r>
              <a:rPr lang="zh-CN" altLang="zh-CN"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的注册、激活、充值机自助申请发票等服务</a:t>
            </a:r>
            <a:r>
              <a:rPr sz="600" spc="-5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（</a:t>
            </a:r>
            <a:r>
              <a:rPr sz="600" spc="-50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</a:rPr>
              <a:t>具</a:t>
            </a:r>
            <a:r>
              <a:rPr sz="600" b="0" spc="60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体请参看运营</a:t>
            </a:r>
            <a:r>
              <a:rPr sz="600" b="0" spc="-235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商</a:t>
            </a:r>
            <a:r>
              <a:rPr sz="600" b="0" spc="55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sz="600" b="0" spc="60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乐速</a:t>
            </a:r>
            <a:r>
              <a:rPr sz="600" b="0" spc="55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通</a:t>
            </a:r>
            <a:r>
              <a:rPr sz="600" b="0" spc="-235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</a:t>
            </a:r>
            <a:r>
              <a:rPr sz="600" b="0" spc="10" dirty="0" err="1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的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</a:t>
            </a:r>
            <a:r>
              <a:rPr sz="600" b="0" spc="3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APP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使⽤说明</a:t>
            </a:r>
            <a:r>
              <a:rPr sz="600" b="0" spc="2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书</a:t>
            </a:r>
            <a:r>
              <a:rPr sz="600" b="0" spc="-254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），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如果⻓</a:t>
            </a:r>
            <a:r>
              <a:rPr sz="600" b="0" spc="1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达</a:t>
            </a:r>
            <a:r>
              <a:rPr sz="600" b="0" spc="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分钟时间未与智能设备建⽴连</a:t>
            </a:r>
            <a:r>
              <a:rPr sz="600" b="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接</a:t>
            </a:r>
            <a:r>
              <a:rPr sz="600" b="0" spc="-22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蓝</a:t>
            </a:r>
            <a:r>
              <a:rPr sz="600" b="0" spc="35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⽛将⾃动关</a:t>
            </a:r>
            <a:r>
              <a:rPr sz="600" b="0" spc="4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闭</a:t>
            </a:r>
            <a:r>
              <a:rPr sz="600" b="0" spc="10" dirty="0">
                <a:solidFill>
                  <a:srgbClr val="231916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7" name="object 2"/>
          <p:cNvSpPr/>
          <p:nvPr/>
        </p:nvSpPr>
        <p:spPr>
          <a:xfrm>
            <a:off x="296485" y="2383483"/>
            <a:ext cx="2284095" cy="277167"/>
          </a:xfrm>
          <a:custGeom>
            <a:avLst/>
            <a:gdLst/>
            <a:ahLst/>
            <a:cxnLst/>
            <a:rect l="l" t="t" r="r" b="b"/>
            <a:pathLst>
              <a:path w="2284095" h="474980">
                <a:moveTo>
                  <a:pt x="0" y="0"/>
                </a:moveTo>
                <a:lnTo>
                  <a:pt x="2283623" y="0"/>
                </a:lnTo>
                <a:lnTo>
                  <a:pt x="2283623" y="474952"/>
                </a:lnTo>
                <a:lnTo>
                  <a:pt x="0" y="474952"/>
                </a:lnTo>
                <a:lnTo>
                  <a:pt x="0" y="0"/>
                </a:lnTo>
                <a:close/>
              </a:path>
            </a:pathLst>
          </a:custGeom>
          <a:ln w="7199">
            <a:solidFill>
              <a:srgbClr val="3E3A3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文本框 7"/>
          <p:cNvSpPr txBox="1"/>
          <p:nvPr/>
        </p:nvSpPr>
        <p:spPr>
          <a:xfrm>
            <a:off x="361406" y="2383483"/>
            <a:ext cx="226975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5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注意：</a:t>
            </a:r>
            <a:r>
              <a:rPr lang="en-US" altLang="zh-CN" sz="500" kern="100" dirty="0">
                <a:effectLst/>
                <a:latin typeface="等线" panose="02010600030101010101" charset="-122"/>
                <a:ea typeface="等线" panose="02010600030101010101" charset="-122"/>
              </a:rPr>
              <a:t>OBU</a:t>
            </a:r>
            <a:r>
              <a:rPr lang="zh-CN" altLang="zh-CN" sz="5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在蓝牙连接状态时不能同时进行</a:t>
            </a:r>
            <a:r>
              <a:rPr lang="en-US" altLang="zh-CN" sz="500" kern="100" dirty="0">
                <a:effectLst/>
                <a:latin typeface="等线" panose="02010600030101010101" charset="-122"/>
                <a:ea typeface="等线" panose="02010600030101010101" charset="-122"/>
              </a:rPr>
              <a:t>ETC</a:t>
            </a:r>
            <a:r>
              <a:rPr lang="zh-CN" altLang="zh-CN" sz="5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扣费操作。在通过高速</a:t>
            </a:r>
            <a:r>
              <a:rPr lang="en-US" altLang="zh-CN" sz="500" kern="100" dirty="0">
                <a:effectLst/>
                <a:latin typeface="等线" panose="02010600030101010101" charset="-122"/>
                <a:ea typeface="等线" panose="02010600030101010101" charset="-122"/>
              </a:rPr>
              <a:t>ETC</a:t>
            </a:r>
            <a:r>
              <a:rPr lang="zh-CN" altLang="zh-CN" sz="5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收费车道时，请勿通过乐速通软件进行</a:t>
            </a:r>
            <a:r>
              <a:rPr lang="en-US" altLang="zh-CN" sz="500" kern="100" dirty="0">
                <a:effectLst/>
                <a:latin typeface="等线" panose="02010600030101010101" charset="-122"/>
                <a:ea typeface="等线" panose="02010600030101010101" charset="-122"/>
              </a:rPr>
              <a:t>OBU</a:t>
            </a:r>
            <a:r>
              <a:rPr lang="zh-CN" altLang="zh-CN" sz="5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充值及查询操作，此时需退出乐速通软件，关闭</a:t>
            </a:r>
            <a:r>
              <a:rPr lang="en-US" altLang="zh-CN" sz="500" kern="100" dirty="0">
                <a:effectLst/>
                <a:latin typeface="等线" panose="02010600030101010101" charset="-122"/>
                <a:ea typeface="等线" panose="02010600030101010101" charset="-122"/>
              </a:rPr>
              <a:t>OBU</a:t>
            </a:r>
            <a:r>
              <a:rPr lang="zh-CN" altLang="zh-CN" sz="5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的蓝牙连接。</a:t>
            </a:r>
            <a:endParaRPr lang="zh-CN" altLang="en-US" sz="500" dirty="0">
              <a:latin typeface="等线" panose="02010600030101010101" charset="-122"/>
              <a:ea typeface="等线" panose="0201060003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4219" y="176370"/>
            <a:ext cx="2347595" cy="5504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000"/>
              </a:lnSpc>
              <a:spcBef>
                <a:spcPts val="95"/>
              </a:spcBef>
            </a:pPr>
            <a:r>
              <a:rPr lang="en-US" altLang="zh-CN" sz="600" b="0" u="sng" spc="10" dirty="0">
                <a:solidFill>
                  <a:srgbClr val="3E3A39"/>
                </a:solidFill>
                <a:uFill>
                  <a:solidFill>
                    <a:srgbClr val="3E3A39"/>
                  </a:solidFill>
                </a:u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7</a:t>
            </a:r>
            <a:r>
              <a:rPr lang="zh-CN" altLang="en-US" sz="600" b="0" spc="-114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 </a:t>
            </a:r>
            <a:r>
              <a:rPr lang="en-US" altLang="zh-CN" sz="600" b="0" u="sng" spc="70" dirty="0">
                <a:solidFill>
                  <a:srgbClr val="3E3A39"/>
                </a:solidFill>
                <a:uFill>
                  <a:solidFill>
                    <a:srgbClr val="3E3A39"/>
                  </a:solidFill>
                </a:u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.</a:t>
            </a:r>
            <a:r>
              <a:rPr lang="zh-CN" altLang="en-US" sz="600" b="0" u="sng" spc="80" dirty="0">
                <a:solidFill>
                  <a:srgbClr val="3E3A39"/>
                </a:solidFill>
                <a:uFill>
                  <a:solidFill>
                    <a:srgbClr val="3E3A39"/>
                  </a:solidFill>
                </a:u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防拆开</a:t>
            </a:r>
            <a:r>
              <a:rPr lang="zh-CN" altLang="en-US" sz="600" b="0" u="sng" spc="55" dirty="0">
                <a:solidFill>
                  <a:srgbClr val="3E3A39"/>
                </a:solidFill>
                <a:uFill>
                  <a:solidFill>
                    <a:srgbClr val="3E3A39"/>
                  </a:solidFill>
                </a:u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关</a:t>
            </a:r>
            <a:r>
              <a:rPr lang="en-US" altLang="zh-CN" sz="600" b="0" u="sng" spc="25" dirty="0">
                <a:solidFill>
                  <a:srgbClr val="3E3A39"/>
                </a:solidFill>
                <a:uFill>
                  <a:solidFill>
                    <a:srgbClr val="3E3A39"/>
                  </a:solidFill>
                </a:u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:</a:t>
            </a:r>
            <a:r>
              <a:rPr lang="zh-CN" altLang="en-US" sz="600" b="0" spc="1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 </a:t>
            </a:r>
            <a:r>
              <a:rPr lang="en-US" altLang="zh-CN" sz="600" kern="100" dirty="0">
                <a:effectLst/>
                <a:latin typeface="等线" panose="02010600030101010101" charset="-122"/>
                <a:ea typeface="等线" panose="02010600030101010101" charset="-122"/>
              </a:rPr>
              <a:t>OBU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防拆开关，防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微软雅黑" panose="020B0503020204020204" pitchFamily="34" charset="-122"/>
              </a:rPr>
              <a:t>⽌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用户私自拆装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微软雅黑" panose="020B0503020204020204" pitchFamily="34" charset="-122"/>
              </a:rPr>
              <a:t>⾏⻋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记录仪。</a:t>
            </a:r>
            <a:r>
              <a:rPr lang="en-US" altLang="zh-CN" sz="600" kern="100" dirty="0">
                <a:effectLst/>
                <a:latin typeface="等线" panose="02010600030101010101" charset="-122"/>
                <a:ea typeface="等线" panose="02010600030101010101" charset="-122"/>
              </a:rPr>
              <a:t>ETC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服务开通后，若拆卸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微软雅黑" panose="020B0503020204020204" pitchFamily="34" charset="-122"/>
              </a:rPr>
              <a:t>⾏⻋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记录仪主机，</a:t>
            </a:r>
            <a:r>
              <a:rPr lang="en-US" altLang="zh-CN" sz="600" kern="100" dirty="0">
                <a:effectLst/>
                <a:latin typeface="等线" panose="02010600030101010101" charset="-122"/>
                <a:ea typeface="等线" panose="02010600030101010101" charset="-122"/>
              </a:rPr>
              <a:t>ETC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功能将会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微软雅黑" panose="020B0503020204020204" pitchFamily="34" charset="-122"/>
              </a:rPr>
              <a:t>⾃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动失效，需要通过“乐速通”微信小程序申请重新激活，审核通过后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微软雅黑" panose="020B0503020204020204" pitchFamily="34" charset="-122"/>
              </a:rPr>
              <a:t>⽅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可再次使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微软雅黑" panose="020B0503020204020204" pitchFamily="34" charset="-122"/>
              </a:rPr>
              <a:t>⽤</a:t>
            </a:r>
            <a:r>
              <a:rPr lang="en-US" altLang="zh-CN" sz="600" kern="100" dirty="0">
                <a:effectLst/>
                <a:latin typeface="等线" panose="02010600030101010101" charset="-122"/>
                <a:ea typeface="等线" panose="02010600030101010101" charset="-122"/>
              </a:rPr>
              <a:t>ETC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功能。</a:t>
            </a:r>
            <a:endParaRPr lang="en-US" altLang="zh-CN" sz="600" kern="100" dirty="0">
              <a:effectLst/>
              <a:latin typeface="等线" panose="02010600030101010101" charset="-122"/>
              <a:ea typeface="等线" panose="02010600030101010101" charset="-122"/>
              <a:cs typeface="Times New Roman" panose="02020603050405020304" pitchFamily="18" charset="0"/>
            </a:endParaRPr>
          </a:p>
          <a:p>
            <a:pPr marL="12700" marR="5080">
              <a:lnSpc>
                <a:spcPct val="119000"/>
              </a:lnSpc>
              <a:spcBef>
                <a:spcPts val="95"/>
              </a:spcBef>
            </a:pPr>
            <a:r>
              <a:rPr lang="en-US"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    </a:t>
            </a:r>
            <a:endParaRPr sz="5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4219" y="639950"/>
            <a:ext cx="2284095" cy="304800"/>
          </a:xfrm>
          <a:custGeom>
            <a:avLst/>
            <a:gdLst/>
            <a:ahLst/>
            <a:cxnLst/>
            <a:rect l="l" t="t" r="r" b="b"/>
            <a:pathLst>
              <a:path w="2284095" h="304800">
                <a:moveTo>
                  <a:pt x="0" y="0"/>
                </a:moveTo>
                <a:lnTo>
                  <a:pt x="2283623" y="0"/>
                </a:lnTo>
                <a:lnTo>
                  <a:pt x="2283623" y="304755"/>
                </a:lnTo>
                <a:lnTo>
                  <a:pt x="0" y="304755"/>
                </a:lnTo>
                <a:lnTo>
                  <a:pt x="0" y="0"/>
                </a:lnTo>
                <a:close/>
              </a:path>
            </a:pathLst>
          </a:custGeom>
          <a:ln w="7199">
            <a:solidFill>
              <a:srgbClr val="3E3A3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4323" y="679450"/>
            <a:ext cx="105130" cy="9171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文本框 8"/>
          <p:cNvSpPr txBox="1"/>
          <p:nvPr/>
        </p:nvSpPr>
        <p:spPr>
          <a:xfrm>
            <a:off x="381332" y="641468"/>
            <a:ext cx="2250482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kern="100" dirty="0">
                <a:effectLst/>
                <a:latin typeface="等线" panose="02010600030101010101" charset="-122"/>
                <a:ea typeface="等线" panose="02010600030101010101" charset="-122"/>
              </a:rPr>
              <a:t>ETC</a:t>
            </a:r>
            <a:r>
              <a:rPr lang="zh-CN" altLang="en-US" sz="5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功能</a:t>
            </a:r>
            <a:r>
              <a:rPr lang="zh-CN" altLang="en-US" sz="500" kern="100" dirty="0">
                <a:effectLst/>
                <a:latin typeface="等线" panose="02010600030101010101" charset="-122"/>
                <a:ea typeface="等线" panose="02010600030101010101" charset="-122"/>
                <a:cs typeface="微软雅黑" panose="020B0503020204020204" pitchFamily="34" charset="-122"/>
              </a:rPr>
              <a:t>⼀</a:t>
            </a:r>
            <a:r>
              <a:rPr lang="zh-CN" altLang="en-US" sz="500" kern="100" dirty="0">
                <a:effectLst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旦开通成功后将启动防拆机制，</a:t>
            </a:r>
            <a:r>
              <a:rPr lang="zh-CN" altLang="en-US" sz="500" kern="100" dirty="0">
                <a:effectLst/>
                <a:latin typeface="等线" panose="02010600030101010101" charset="-122"/>
                <a:ea typeface="等线" panose="02010600030101010101" charset="-122"/>
              </a:rPr>
              <a:t> </a:t>
            </a:r>
            <a:r>
              <a:rPr lang="zh-CN" altLang="en-US" sz="5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私</a:t>
            </a:r>
            <a:r>
              <a:rPr lang="zh-CN" altLang="en-US" sz="500" kern="100" dirty="0">
                <a:effectLst/>
                <a:latin typeface="等线" panose="02010600030101010101" charset="-122"/>
                <a:ea typeface="等线" panose="02010600030101010101" charset="-122"/>
                <a:cs typeface="微软雅黑" panose="020B0503020204020204" pitchFamily="34" charset="-122"/>
              </a:rPr>
              <a:t>⾃</a:t>
            </a:r>
            <a:r>
              <a:rPr lang="zh-CN" altLang="en-US" sz="500" kern="100" dirty="0">
                <a:effectLst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拆除后</a:t>
            </a:r>
            <a:r>
              <a:rPr lang="en-US" altLang="zh-CN" sz="500" kern="100" dirty="0">
                <a:effectLst/>
                <a:latin typeface="等线" panose="02010600030101010101" charset="-122"/>
                <a:ea typeface="等线" panose="02010600030101010101" charset="-122"/>
              </a:rPr>
              <a:t>ETC</a:t>
            </a:r>
            <a:r>
              <a:rPr lang="zh-CN" altLang="en-US" sz="5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功能将会</a:t>
            </a:r>
            <a:r>
              <a:rPr lang="zh-CN" altLang="en-US" sz="500" kern="100" dirty="0">
                <a:effectLst/>
                <a:latin typeface="等线" panose="02010600030101010101" charset="-122"/>
                <a:ea typeface="等线" panose="02010600030101010101" charset="-122"/>
                <a:cs typeface="微软雅黑" panose="020B0503020204020204" pitchFamily="34" charset="-122"/>
              </a:rPr>
              <a:t>⾃</a:t>
            </a:r>
            <a:r>
              <a:rPr lang="zh-CN" altLang="en-US" sz="500" kern="100" dirty="0">
                <a:effectLst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动失效；</a:t>
            </a:r>
            <a:r>
              <a:rPr lang="zh-CN" altLang="en-US" sz="500" b="0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进</a:t>
            </a:r>
            <a:r>
              <a:rPr lang="zh-CN" altLang="en-US" sz="500" b="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⽽</a:t>
            </a:r>
            <a:r>
              <a:rPr lang="zh-CN" altLang="en-US" sz="500" b="0" spc="-18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en-US" sz="500" b="0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如⽤⼾私⾃拆卸并换装到其它⻋辆使</a:t>
            </a:r>
            <a:r>
              <a:rPr lang="zh-CN" altLang="en-US" sz="500" b="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⽤</a:t>
            </a:r>
            <a:r>
              <a:rPr lang="zh-CN" altLang="en-US" sz="500" b="0" spc="-18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en-US" sz="500" b="0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由此产⽣的经济及法律问题由用户自行承担。</a:t>
            </a:r>
            <a:endParaRPr lang="zh-CN" altLang="en-US" sz="500" dirty="0"/>
          </a:p>
        </p:txBody>
      </p:sp>
      <p:sp>
        <p:nvSpPr>
          <p:cNvPr id="11" name="object 2"/>
          <p:cNvSpPr txBox="1"/>
          <p:nvPr/>
        </p:nvSpPr>
        <p:spPr>
          <a:xfrm>
            <a:off x="258819" y="1065370"/>
            <a:ext cx="2347595" cy="334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p>
            <a:pPr marL="12700" marR="5080">
              <a:lnSpc>
                <a:spcPct val="119000"/>
              </a:lnSpc>
              <a:spcBef>
                <a:spcPts val="95"/>
              </a:spcBef>
            </a:pPr>
            <a:r>
              <a:rPr lang="en-US" altLang="zh-CN" sz="600" b="0" u="sng" spc="10" dirty="0">
                <a:solidFill>
                  <a:srgbClr val="3E3A39"/>
                </a:solidFill>
                <a:uFill>
                  <a:solidFill>
                    <a:srgbClr val="3E3A39"/>
                  </a:solidFill>
                </a:u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8</a:t>
            </a:r>
            <a:r>
              <a:rPr lang="zh-CN" altLang="en-US" sz="600" b="0" spc="-114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 </a:t>
            </a:r>
            <a:r>
              <a:rPr lang="en-US" altLang="zh-CN" sz="600" b="0" u="sng" spc="70" dirty="0">
                <a:solidFill>
                  <a:srgbClr val="3E3A39"/>
                </a:solidFill>
                <a:uFill>
                  <a:solidFill>
                    <a:srgbClr val="3E3A39"/>
                  </a:solidFill>
                </a:u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.</a:t>
            </a:r>
            <a:r>
              <a:rPr lang="en-US" altLang="zh-CN" sz="600" b="0" u="sng" spc="80" dirty="0">
                <a:solidFill>
                  <a:srgbClr val="3E3A39"/>
                </a:solidFill>
                <a:uFill>
                  <a:solidFill>
                    <a:srgbClr val="3E3A39"/>
                  </a:solidFill>
                </a:u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TypeC </a:t>
            </a:r>
            <a:r>
              <a:rPr lang="zh-CN" altLang="en-US" sz="600" b="0" u="sng" spc="80" dirty="0">
                <a:solidFill>
                  <a:srgbClr val="3E3A39"/>
                </a:solidFill>
                <a:uFill>
                  <a:solidFill>
                    <a:srgbClr val="3E3A39"/>
                  </a:solidFill>
                </a:u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线束</a:t>
            </a:r>
            <a:r>
              <a:rPr lang="en-US" altLang="zh-CN" sz="600" b="0" u="sng" spc="25" dirty="0">
                <a:solidFill>
                  <a:srgbClr val="3E3A39"/>
                </a:solidFill>
                <a:uFill>
                  <a:solidFill>
                    <a:srgbClr val="3E3A39"/>
                  </a:solidFill>
                </a:u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:</a:t>
            </a:r>
            <a:r>
              <a:rPr lang="zh-CN" altLang="en-US" sz="600" b="0" spc="1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 </a:t>
            </a:r>
            <a:r>
              <a:rPr lang="en-US" sz="600" kern="100" dirty="0">
                <a:effectLst/>
                <a:latin typeface="等线" panose="02010600030101010101" charset="-122"/>
                <a:ea typeface="等线" panose="02010600030101010101" charset="-122"/>
              </a:rPr>
              <a:t>ED-201</a:t>
            </a:r>
            <a:r>
              <a:rPr lang="zh-CN" altLang="en-US" sz="600" kern="100" dirty="0">
                <a:effectLst/>
                <a:latin typeface="等线" panose="02010600030101010101" charset="-122"/>
                <a:ea typeface="等线" panose="02010600030101010101" charset="-122"/>
              </a:rPr>
              <a:t>随机配备的</a:t>
            </a:r>
            <a:r>
              <a:rPr lang="zh-CN" altLang="en-US" sz="600" kern="100" dirty="0">
                <a:effectLst/>
                <a:latin typeface="等线" panose="02010600030101010101" charset="-122"/>
                <a:ea typeface="等线" panose="02010600030101010101" charset="-122"/>
              </a:rPr>
              <a:t>线束为</a:t>
            </a:r>
            <a:r>
              <a:rPr lang="en-US" altLang="zh-CN" sz="600" kern="100" dirty="0">
                <a:effectLst/>
                <a:latin typeface="等线" panose="02010600030101010101" charset="-122"/>
                <a:ea typeface="等线" panose="02010600030101010101" charset="-122"/>
              </a:rPr>
              <a:t>ETC</a:t>
            </a:r>
            <a:r>
              <a:rPr lang="zh-CN" altLang="en-US" sz="600" kern="100" dirty="0">
                <a:effectLst/>
                <a:latin typeface="等线" panose="02010600030101010101" charset="-122"/>
                <a:ea typeface="等线" panose="02010600030101010101" charset="-122"/>
              </a:rPr>
              <a:t>行车记录仪的专用线束，禁止用于手机充电，否则会造成手机烧毁的风险</a:t>
            </a:r>
            <a:r>
              <a:rPr lang="zh-CN" altLang="zh-CN" sz="600" kern="100" dirty="0">
                <a:effectLst/>
                <a:latin typeface="等线" panose="02010600030101010101" charset="-122"/>
                <a:ea typeface="等线" panose="02010600030101010101" charset="-122"/>
                <a:cs typeface="Times New Roman" panose="02020603050405020304" pitchFamily="18" charset="0"/>
              </a:rPr>
              <a:t>。</a:t>
            </a:r>
            <a:endParaRPr lang="en-US" altLang="zh-CN" sz="600" kern="100" dirty="0">
              <a:effectLst/>
              <a:latin typeface="等线" panose="02010600030101010101" charset="-122"/>
              <a:ea typeface="等线" panose="02010600030101010101" charset="-122"/>
              <a:cs typeface="Times New Roman" panose="02020603050405020304" pitchFamily="18" charset="0"/>
            </a:endParaRPr>
          </a:p>
          <a:p>
            <a:pPr marL="12700" marR="5080">
              <a:lnSpc>
                <a:spcPct val="119000"/>
              </a:lnSpc>
              <a:spcBef>
                <a:spcPts val="95"/>
              </a:spcBef>
            </a:pPr>
            <a:r>
              <a:rPr lang="en-US" sz="500" b="0" spc="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    </a:t>
            </a:r>
            <a:endParaRPr sz="5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2" name="object 3"/>
          <p:cNvSpPr/>
          <p:nvPr/>
        </p:nvSpPr>
        <p:spPr>
          <a:xfrm>
            <a:off x="258819" y="1376550"/>
            <a:ext cx="2284095" cy="304800"/>
          </a:xfrm>
          <a:custGeom>
            <a:avLst/>
            <a:gdLst/>
            <a:ahLst/>
            <a:cxnLst/>
            <a:rect l="l" t="t" r="r" b="b"/>
            <a:pathLst>
              <a:path w="2284095" h="304800">
                <a:moveTo>
                  <a:pt x="0" y="0"/>
                </a:moveTo>
                <a:lnTo>
                  <a:pt x="2283623" y="0"/>
                </a:lnTo>
                <a:lnTo>
                  <a:pt x="2283623" y="304755"/>
                </a:lnTo>
                <a:lnTo>
                  <a:pt x="0" y="304755"/>
                </a:lnTo>
                <a:lnTo>
                  <a:pt x="0" y="0"/>
                </a:lnTo>
                <a:close/>
              </a:path>
            </a:pathLst>
          </a:custGeom>
          <a:ln w="7199">
            <a:solidFill>
              <a:srgbClr val="3E3A39"/>
            </a:solidFill>
          </a:ln>
        </p:spPr>
        <p:txBody>
          <a:bodyPr wrap="square" lIns="0" tIns="0" rIns="0" bIns="0" rtlCol="0"/>
          <a:p/>
        </p:txBody>
      </p:sp>
      <p:sp>
        <p:nvSpPr>
          <p:cNvPr id="13" name="object 4"/>
          <p:cNvSpPr/>
          <p:nvPr/>
        </p:nvSpPr>
        <p:spPr>
          <a:xfrm>
            <a:off x="278923" y="1416050"/>
            <a:ext cx="105130" cy="9171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p/>
        </p:txBody>
      </p:sp>
      <p:sp>
        <p:nvSpPr>
          <p:cNvPr id="14" name="文本框 13"/>
          <p:cNvSpPr txBox="1"/>
          <p:nvPr/>
        </p:nvSpPr>
        <p:spPr>
          <a:xfrm>
            <a:off x="355932" y="1378068"/>
            <a:ext cx="2250482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00" kern="100" dirty="0">
                <a:effectLst/>
                <a:latin typeface="等线" panose="02010600030101010101" charset="-122"/>
                <a:ea typeface="等线" panose="02010600030101010101" charset="-122"/>
              </a:rPr>
              <a:t>ETC</a:t>
            </a:r>
            <a:r>
              <a:rPr lang="zh-CN" altLang="en-US" sz="500" kern="100" dirty="0">
                <a:effectLst/>
                <a:latin typeface="等线" panose="02010600030101010101" charset="-122"/>
                <a:ea typeface="等线" panose="02010600030101010101" charset="-122"/>
              </a:rPr>
              <a:t>行车记录仪由于用户原因，线束被错误地用于手机充电</a:t>
            </a:r>
            <a:r>
              <a:rPr lang="zh-CN" altLang="en-US" sz="500" b="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而造成手机烧毁等事故</a:t>
            </a:r>
            <a:r>
              <a:rPr lang="zh-CN" altLang="en-US" sz="500" b="0" spc="-18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en-US" sz="500" b="0" spc="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由此产⽣的经济及法律问题由用户自行承担。</a:t>
            </a:r>
            <a:endParaRPr lang="zh-CN" altLang="en-US" sz="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47564" y="172617"/>
            <a:ext cx="1245235" cy="154940"/>
          </a:xfrm>
          <a:custGeom>
            <a:avLst/>
            <a:gdLst/>
            <a:ahLst/>
            <a:cxnLst/>
            <a:rect l="l" t="t" r="r" b="b"/>
            <a:pathLst>
              <a:path w="1245235" h="154940">
                <a:moveTo>
                  <a:pt x="0" y="0"/>
                </a:moveTo>
                <a:lnTo>
                  <a:pt x="1245106" y="0"/>
                </a:lnTo>
                <a:lnTo>
                  <a:pt x="1245106" y="154782"/>
                </a:lnTo>
                <a:lnTo>
                  <a:pt x="0" y="154782"/>
                </a:lnTo>
                <a:lnTo>
                  <a:pt x="0" y="0"/>
                </a:lnTo>
                <a:close/>
              </a:path>
            </a:pathLst>
          </a:custGeom>
          <a:solidFill>
            <a:srgbClr val="167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04323" y="180554"/>
            <a:ext cx="1200150" cy="12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b="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三</a:t>
            </a:r>
            <a:r>
              <a:rPr sz="750" spc="4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</a:t>
            </a:r>
            <a:r>
              <a:rPr sz="750" b="0" spc="-2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</a:t>
            </a:r>
            <a:r>
              <a:rPr sz="750" b="0" spc="6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750" b="0" spc="1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750" b="0" spc="5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软</a:t>
            </a:r>
            <a:r>
              <a:rPr sz="750" b="0" spc="3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件下载及安装</a:t>
            </a:r>
            <a:r>
              <a:rPr sz="750" b="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endParaRPr sz="75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47564" y="450850"/>
            <a:ext cx="2286000" cy="982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b="0" spc="4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1. </a:t>
            </a:r>
            <a:r>
              <a:rPr lang="zh-CN" altLang="en-US" sz="600" b="0" spc="4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⽤⼿机浏览器扫描包装盒上的“小旭智行”和</a:t>
            </a:r>
            <a:r>
              <a:rPr lang="zh-CN" altLang="en-US" sz="600" spc="4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lang="en-US" altLang="zh-CN" sz="600" spc="4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ETC</a:t>
            </a:r>
            <a:r>
              <a:rPr lang="zh-CN" altLang="en-US" sz="600" spc="4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”二维码下载手机</a:t>
            </a:r>
            <a:r>
              <a:rPr lang="en-US" altLang="zh-CN" sz="600" spc="4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APP</a:t>
            </a:r>
            <a:r>
              <a:rPr lang="zh-CN" altLang="en-US" sz="600" spc="4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lang="en-US" altLang="zh-CN" sz="600" spc="45" dirty="0">
              <a:solidFill>
                <a:srgbClr val="3E3A39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endParaRPr lang="en-US" altLang="zh-CN" sz="600" spc="45" dirty="0">
              <a:solidFill>
                <a:srgbClr val="3E3A39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r>
              <a:rPr lang="en-US" altLang="zh-CN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2. 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下载完成</a:t>
            </a:r>
            <a:r>
              <a:rPr lang="zh-CN" altLang="en-US" sz="600" b="0" spc="-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后</a:t>
            </a:r>
            <a:r>
              <a:rPr lang="zh-CN" altLang="en-US" sz="600" b="0" spc="-229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按跳转窗⼝提⽰进⾏安装及注册使</a:t>
            </a:r>
            <a:r>
              <a:rPr lang="zh-CN" altLang="en-US" sz="600" b="0" spc="4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⽤。</a:t>
            </a:r>
            <a:endParaRPr lang="en-US" altLang="zh-CN" sz="600" b="0" spc="40" dirty="0">
              <a:solidFill>
                <a:srgbClr val="3E3A39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endParaRPr lang="en-US" altLang="zh-CN" sz="600" b="0" spc="40" dirty="0">
              <a:solidFill>
                <a:srgbClr val="3E3A39"/>
              </a:solidFill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r>
              <a:rPr lang="en-US" altLang="zh-CN" sz="600" b="0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3. APP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下载完成</a:t>
            </a:r>
            <a:r>
              <a:rPr lang="zh-CN" altLang="en-US" sz="600" b="0" spc="-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后</a:t>
            </a:r>
            <a:r>
              <a:rPr lang="zh-CN" altLang="en-US" sz="600" b="0" spc="-229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按照以下安装步骤进⾏安装</a:t>
            </a:r>
            <a:r>
              <a:rPr lang="zh-CN" altLang="en-US"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endParaRPr lang="zh-CN" altLang="en-US"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 marR="5080">
              <a:lnSpc>
                <a:spcPts val="850"/>
              </a:lnSpc>
              <a:spcBef>
                <a:spcPts val="45"/>
              </a:spcBef>
            </a:pP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点击安</a:t>
            </a:r>
            <a:r>
              <a:rPr lang="zh-CN" altLang="en-US"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装</a:t>
            </a:r>
            <a:r>
              <a:rPr lang="en-US" altLang="zh-CN" sz="600" b="0" spc="-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--</a:t>
            </a:r>
            <a:r>
              <a:rPr lang="en-US" altLang="zh-CN" sz="600" b="0" spc="-5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等待完</a:t>
            </a:r>
            <a:r>
              <a:rPr lang="zh-CN" altLang="en-US"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成</a:t>
            </a:r>
            <a:r>
              <a:rPr lang="en-US" altLang="zh-CN" sz="600" b="0" spc="-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--</a:t>
            </a:r>
            <a:r>
              <a:rPr lang="en-US" altLang="zh-CN" sz="600" b="0" spc="-5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安装成</a:t>
            </a:r>
            <a:r>
              <a:rPr lang="zh-CN" altLang="en-US"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功</a:t>
            </a:r>
            <a:r>
              <a:rPr lang="en-US" altLang="zh-CN" sz="600" b="0" spc="-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--</a:t>
            </a:r>
            <a:r>
              <a:rPr lang="en-US" altLang="zh-CN" sz="600" b="0" spc="-5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点击打</a:t>
            </a:r>
            <a:r>
              <a:rPr lang="zh-CN" altLang="en-US"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开</a:t>
            </a:r>
            <a:r>
              <a:rPr lang="en-US" altLang="zh-CN" sz="600" b="0" spc="-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--</a:t>
            </a:r>
            <a:r>
              <a:rPr lang="en-US" altLang="zh-CN" sz="600" b="0" spc="-5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点击同</a:t>
            </a:r>
            <a:r>
              <a:rPr lang="zh-CN" altLang="en-US" sz="600" b="0" spc="-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意</a:t>
            </a:r>
            <a:r>
              <a:rPr lang="en-US" altLang="zh-CN"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lang="en-US" altLang="zh-CN" sz="600" b="0" spc="-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lang="en-US" altLang="zh-CN" sz="600" b="0" spc="-1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</a:t>
            </a:r>
            <a:r>
              <a:rPr lang="zh-CN" altLang="en-US" sz="600" b="0" spc="-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始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终</a:t>
            </a:r>
            <a:r>
              <a:rPr lang="zh-CN" altLang="en-US" sz="600" b="0" spc="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允 </a:t>
            </a:r>
            <a:r>
              <a:rPr lang="zh-CN" altLang="en-US"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许</a:t>
            </a:r>
            <a:r>
              <a:rPr lang="en-US" altLang="zh-CN" sz="600" b="0" spc="-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--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始终允</a:t>
            </a:r>
            <a:r>
              <a:rPr lang="zh-CN" altLang="en-US"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许</a:t>
            </a:r>
            <a:r>
              <a:rPr lang="en-US" altLang="zh-CN" sz="600" spc="-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---</a:t>
            </a:r>
            <a:r>
              <a:rPr lang="zh-CN" altLang="en-US" sz="600" b="0" spc="5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进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⼊从主界</a:t>
            </a:r>
            <a:r>
              <a:rPr lang="zh-CN" altLang="en-US"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⾯</a:t>
            </a:r>
            <a:endParaRPr lang="zh-CN" altLang="en-US" sz="600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以上操作完成</a:t>
            </a:r>
            <a:r>
              <a:rPr lang="zh-CN" altLang="en-US" sz="600" b="0" spc="-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后</a:t>
            </a:r>
            <a:r>
              <a:rPr lang="zh-CN" altLang="en-US" sz="600" b="0" spc="-229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lang="zh-CN" altLang="en-US"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进⼊主界</a:t>
            </a:r>
            <a:r>
              <a:rPr lang="zh-CN" altLang="en-US" sz="600" b="0" spc="4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⾯</a:t>
            </a:r>
            <a:r>
              <a:rPr lang="zh-CN" altLang="en-US"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lang="zh-CN" altLang="en-US" sz="600" dirty="0">
              <a:latin typeface="等线" panose="02010600030101010101" charset="-122"/>
              <a:ea typeface="等线" panose="02010600030101010101" charset="-122"/>
            </a:endParaRPr>
          </a:p>
        </p:txBody>
      </p:sp>
      <p:sp>
        <p:nvSpPr>
          <p:cNvPr id="7" name="object 2"/>
          <p:cNvSpPr/>
          <p:nvPr/>
        </p:nvSpPr>
        <p:spPr>
          <a:xfrm>
            <a:off x="919480" y="1797685"/>
            <a:ext cx="527685" cy="94996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p/>
        </p:txBody>
      </p:sp>
      <p:sp>
        <p:nvSpPr>
          <p:cNvPr id="8" name="object 3"/>
          <p:cNvSpPr/>
          <p:nvPr/>
        </p:nvSpPr>
        <p:spPr>
          <a:xfrm>
            <a:off x="247564" y="1401732"/>
            <a:ext cx="1245235" cy="154940"/>
          </a:xfrm>
          <a:custGeom>
            <a:avLst/>
            <a:gdLst/>
            <a:ahLst/>
            <a:cxnLst/>
            <a:rect l="l" t="t" r="r" b="b"/>
            <a:pathLst>
              <a:path w="1245235" h="154940">
                <a:moveTo>
                  <a:pt x="0" y="0"/>
                </a:moveTo>
                <a:lnTo>
                  <a:pt x="1245106" y="0"/>
                </a:lnTo>
                <a:lnTo>
                  <a:pt x="1245106" y="154781"/>
                </a:lnTo>
                <a:lnTo>
                  <a:pt x="0" y="154781"/>
                </a:lnTo>
                <a:lnTo>
                  <a:pt x="0" y="0"/>
                </a:lnTo>
                <a:close/>
              </a:path>
            </a:pathLst>
          </a:custGeom>
          <a:solidFill>
            <a:srgbClr val="1671AC"/>
          </a:solidFill>
        </p:spPr>
        <p:txBody>
          <a:bodyPr wrap="square" lIns="0" tIns="0" rIns="0" bIns="0" rtlCol="0"/>
          <a:p/>
        </p:txBody>
      </p:sp>
      <p:sp>
        <p:nvSpPr>
          <p:cNvPr id="11" name="object 4"/>
          <p:cNvSpPr txBox="1"/>
          <p:nvPr/>
        </p:nvSpPr>
        <p:spPr>
          <a:xfrm>
            <a:off x="280783" y="1406033"/>
            <a:ext cx="1044575" cy="32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36195">
              <a:lnSpc>
                <a:spcPct val="100000"/>
              </a:lnSpc>
              <a:spcBef>
                <a:spcPts val="100"/>
              </a:spcBef>
            </a:pPr>
            <a:r>
              <a:rPr sz="750" b="0" spc="2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四</a:t>
            </a:r>
            <a:r>
              <a:rPr sz="750" b="0" spc="-33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、</a:t>
            </a:r>
            <a:r>
              <a:rPr sz="750" b="0" spc="3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添加设</a:t>
            </a:r>
            <a:r>
              <a:rPr sz="750" b="0" spc="-1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备</a:t>
            </a:r>
            <a:r>
              <a:rPr sz="750" b="0" spc="-295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，</a:t>
            </a:r>
            <a:r>
              <a:rPr sz="750" b="0" spc="3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如下图</a:t>
            </a:r>
            <a:r>
              <a:rPr sz="750" b="0" dirty="0">
                <a:solidFill>
                  <a:srgbClr val="FFFFFF"/>
                </a:solidFill>
                <a:latin typeface="等线" panose="02010600030101010101" charset="-122"/>
                <a:ea typeface="等线" panose="02010600030101010101" charset="-122"/>
                <a:cs typeface="Microsoft JhengHei Light" panose="020B0304030504040204" charset="-120"/>
              </a:rPr>
              <a:t>：</a:t>
            </a:r>
            <a:endParaRPr sz="750">
              <a:latin typeface="等线" panose="02010600030101010101" charset="-122"/>
              <a:ea typeface="等线" panose="02010600030101010101" charset="-122"/>
              <a:cs typeface="Microsoft JhengHei Light" panose="020B0304030504040204" charset="-120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600" b="0" spc="13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</a:t>
            </a:r>
            <a:r>
              <a:rPr sz="600" b="0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.</a:t>
            </a:r>
            <a:r>
              <a:rPr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点击打</a:t>
            </a:r>
            <a:r>
              <a:rPr sz="600" b="0" spc="-2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开</a:t>
            </a:r>
            <a:r>
              <a:rPr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</a:t>
            </a:r>
            <a:r>
              <a:rPr sz="600" b="0" spc="5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1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5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应</a:t>
            </a:r>
            <a:r>
              <a:rPr sz="600" b="0" spc="-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⽤</a:t>
            </a:r>
            <a:r>
              <a:rPr sz="600" b="0" spc="-229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如下</a:t>
            </a:r>
            <a:r>
              <a:rPr sz="600" b="0" spc="1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图: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7380" y="793955"/>
            <a:ext cx="763319" cy="14915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8142" y="792580"/>
          <a:ext cx="2496817" cy="14916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9944"/>
                <a:gridCol w="838834"/>
                <a:gridCol w="828039"/>
              </a:tblGrid>
              <a:tr h="14916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6"/>
                      </a:solidFill>
                      <a:prstDash val="solid"/>
                    </a:lnL>
                    <a:lnR w="3175">
                      <a:solidFill>
                        <a:srgbClr val="B5B5B6"/>
                      </a:solidFill>
                      <a:prstDash val="solid"/>
                    </a:lnR>
                    <a:lnT w="3175">
                      <a:solidFill>
                        <a:srgbClr val="B5B5B6"/>
                      </a:solidFill>
                      <a:prstDash val="solid"/>
                    </a:lnT>
                    <a:lnB w="3175">
                      <a:solidFill>
                        <a:srgbClr val="B5B5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6"/>
                      </a:solidFill>
                      <a:prstDash val="solid"/>
                    </a:lnL>
                    <a:lnR w="3175">
                      <a:solidFill>
                        <a:srgbClr val="B5B5B6"/>
                      </a:solidFill>
                      <a:prstDash val="solid"/>
                    </a:lnR>
                    <a:lnT w="3175">
                      <a:solidFill>
                        <a:srgbClr val="B5B5B6"/>
                      </a:solidFill>
                      <a:prstDash val="solid"/>
                    </a:lnT>
                    <a:lnB w="3175">
                      <a:solidFill>
                        <a:srgbClr val="B5B5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6"/>
                      </a:solidFill>
                      <a:prstDash val="solid"/>
                    </a:lnL>
                    <a:lnR w="3175">
                      <a:solidFill>
                        <a:srgbClr val="B5B5B6"/>
                      </a:solidFill>
                      <a:prstDash val="solid"/>
                    </a:lnR>
                    <a:lnT w="3175">
                      <a:solidFill>
                        <a:srgbClr val="B5B5B6"/>
                      </a:solidFill>
                      <a:prstDash val="solid"/>
                    </a:lnT>
                    <a:lnB w="3175">
                      <a:solidFill>
                        <a:srgbClr val="B5B5B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061888" y="832652"/>
            <a:ext cx="756488" cy="14142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868032" y="953208"/>
            <a:ext cx="819047" cy="11730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79581" y="310119"/>
            <a:ext cx="2341880" cy="23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000"/>
              </a:lnSpc>
              <a:spcBef>
                <a:spcPts val="95"/>
              </a:spcBef>
            </a:pPr>
            <a:r>
              <a:rPr sz="600" b="0" spc="4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</a:t>
            </a:r>
            <a:r>
              <a:rPr sz="600" b="0" spc="4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.</a:t>
            </a:r>
            <a:r>
              <a:rPr sz="600" b="0" spc="5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选择记录</a:t>
            </a:r>
            <a:r>
              <a:rPr sz="600" b="0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仪</a:t>
            </a:r>
            <a:r>
              <a:rPr sz="600" b="0" spc="-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W</a:t>
            </a:r>
            <a:r>
              <a:rPr sz="600" b="0" spc="7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I</a:t>
            </a:r>
            <a:r>
              <a:rPr sz="600" b="0" spc="8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F</a:t>
            </a:r>
            <a:r>
              <a:rPr sz="600" b="0" spc="4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I</a:t>
            </a:r>
            <a:r>
              <a:rPr sz="600" b="0" spc="5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名</a:t>
            </a:r>
            <a:r>
              <a:rPr sz="600" b="0" spc="1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称</a:t>
            </a:r>
            <a:r>
              <a:rPr sz="600" b="0" spc="-2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5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待设备连接成功</a:t>
            </a:r>
            <a:r>
              <a:rPr sz="600" b="0" spc="1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后</a:t>
            </a:r>
            <a:r>
              <a:rPr sz="600" b="0" spc="-2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5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返</a:t>
            </a:r>
            <a:r>
              <a:rPr sz="600" b="0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回</a:t>
            </a:r>
            <a:r>
              <a:rPr sz="600" b="0" spc="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A</a:t>
            </a:r>
            <a:r>
              <a:rPr sz="600" b="0" spc="7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4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P</a:t>
            </a:r>
            <a:r>
              <a:rPr sz="600" b="0" spc="5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操作界</a:t>
            </a:r>
            <a:r>
              <a:rPr sz="600" b="0" spc="1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⾯</a:t>
            </a:r>
            <a:r>
              <a:rPr sz="600" b="0" spc="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 </a:t>
            </a:r>
            <a:r>
              <a:rPr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如下图</a:t>
            </a:r>
            <a:r>
              <a:rPr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7424" y="513976"/>
            <a:ext cx="1089935" cy="204525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79619" y="329198"/>
            <a:ext cx="1026160" cy="106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00" b="0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3.</a:t>
            </a:r>
            <a:r>
              <a:rPr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点</a:t>
            </a:r>
            <a:r>
              <a:rPr sz="600" b="0" spc="-26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击</a:t>
            </a:r>
            <a:r>
              <a:rPr sz="600" b="0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连接设</a:t>
            </a:r>
            <a:r>
              <a:rPr sz="600" b="0" spc="2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备</a:t>
            </a:r>
            <a:r>
              <a:rPr sz="600" b="0" spc="-30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</a:t>
            </a:r>
            <a:r>
              <a:rPr sz="600" b="0" spc="-229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</a:t>
            </a:r>
            <a:r>
              <a:rPr sz="600" b="0" spc="35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如下图</a:t>
            </a:r>
            <a:r>
              <a:rPr sz="600" b="0" spc="10" dirty="0">
                <a:solidFill>
                  <a:srgbClr val="3E3A39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：</a:t>
            </a:r>
            <a:endParaRPr sz="60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92927" y="854962"/>
            <a:ext cx="921191" cy="1547731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3129" y="635166"/>
            <a:ext cx="1111885" cy="1772285"/>
          </a:xfrm>
          <a:custGeom>
            <a:avLst/>
            <a:gdLst/>
            <a:ahLst/>
            <a:cxnLst/>
            <a:rect l="l" t="t" r="r" b="b"/>
            <a:pathLst>
              <a:path w="1111885" h="1772285">
                <a:moveTo>
                  <a:pt x="0" y="0"/>
                </a:moveTo>
                <a:lnTo>
                  <a:pt x="1111618" y="0"/>
                </a:lnTo>
                <a:lnTo>
                  <a:pt x="1111618" y="1772107"/>
                </a:lnTo>
                <a:lnTo>
                  <a:pt x="0" y="177210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B5B5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66358" y="687822"/>
            <a:ext cx="1088743" cy="1611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57208" y="635166"/>
            <a:ext cx="1111885" cy="1772285"/>
          </a:xfrm>
          <a:custGeom>
            <a:avLst/>
            <a:gdLst/>
            <a:ahLst/>
            <a:cxnLst/>
            <a:rect l="l" t="t" r="r" b="b"/>
            <a:pathLst>
              <a:path w="1111885" h="1772285">
                <a:moveTo>
                  <a:pt x="0" y="0"/>
                </a:moveTo>
                <a:lnTo>
                  <a:pt x="1111618" y="0"/>
                </a:lnTo>
                <a:lnTo>
                  <a:pt x="1111618" y="1772107"/>
                </a:lnTo>
                <a:lnTo>
                  <a:pt x="0" y="177210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B5B5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文本框 6"/>
          <p:cNvSpPr txBox="1"/>
          <p:nvPr/>
        </p:nvSpPr>
        <p:spPr>
          <a:xfrm>
            <a:off x="297264" y="222250"/>
            <a:ext cx="170271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" dirty="0">
                <a:latin typeface="等线" panose="02010600030101010101" charset="-122"/>
                <a:ea typeface="等线" panose="02010600030101010101" charset="-122"/>
              </a:rPr>
              <a:t>4. </a:t>
            </a:r>
            <a:r>
              <a:rPr lang="zh-CN" altLang="en-US" sz="600" dirty="0">
                <a:latin typeface="等线" panose="02010600030101010101" charset="-122"/>
                <a:ea typeface="等线" panose="02010600030101010101" charset="-122"/>
              </a:rPr>
              <a:t>点击“实时”按钮，进入实时画面，如下图：</a:t>
            </a:r>
            <a:endParaRPr lang="zh-CN" altLang="en-US" sz="600" dirty="0">
              <a:latin typeface="等线" panose="02010600030101010101" charset="-122"/>
              <a:ea typeface="等线" panose="0201060003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94290592-39bd-47cc-bd48-7d41fc7f436e}"/>
  <p:tag name="TABLE_ENDDRAG_ORIGIN_RECT" val="193*173"/>
  <p:tag name="TABLE_ENDDRAG_RECT" val="17*41*193*173"/>
</p:tagLst>
</file>

<file path=ppt/tags/tag2.xml><?xml version="1.0" encoding="utf-8"?>
<p:tagLst xmlns:p="http://schemas.openxmlformats.org/presentationml/2006/main">
  <p:tag name="KSO_WM_UNIT_TABLE_BEAUTIFY" val="smartTable{d1d4c649-9e0c-4db4-aa06-8d1f3e913851}"/>
  <p:tag name="TABLE_ENDDRAG_ORIGIN_RECT" val="178*134"/>
  <p:tag name="TABLE_ENDDRAG_RECT" val="24*59*178*134"/>
</p:tagLst>
</file>

<file path=ppt/tags/tag3.xml><?xml version="1.0" encoding="utf-8"?>
<p:tagLst xmlns:p="http://schemas.openxmlformats.org/presentationml/2006/main">
  <p:tag name="KSO_WM_UNIT_TABLE_BEAUTIFY" val="smartTable{ae447d85-4cb2-418f-a58e-2f8500258265}"/>
  <p:tag name="TABLE_ENDDRAG_ORIGIN_RECT" val="187*140"/>
  <p:tag name="TABLE_ENDDRAG_RECT" val="17*53*187*140"/>
</p:tagLst>
</file>

<file path=ppt/tags/tag4.xml><?xml version="1.0" encoding="utf-8"?>
<p:tagLst xmlns:p="http://schemas.openxmlformats.org/presentationml/2006/main">
  <p:tag name="COMMONDATA" val="eyJoZGlkIjoiZWU4YjdmNGYxNmJiZjVhNDBhMzUzMWMxZjYxMjBiZDEifQ=="/>
  <p:tag name="KSO_WPP_MARK_KEY" val="dce41423-7177-4e7a-9880-e7853786a67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91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4362</Words>
  <Application>WPS 演示</Application>
  <PresentationFormat>自定义</PresentationFormat>
  <Paragraphs>494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9" baseType="lpstr">
      <vt:lpstr>Arial</vt:lpstr>
      <vt:lpstr>宋体</vt:lpstr>
      <vt:lpstr>Wingdings</vt:lpstr>
      <vt:lpstr>Microsoft JhengHei Light</vt:lpstr>
      <vt:lpstr>等线</vt:lpstr>
      <vt:lpstr>Arial</vt:lpstr>
      <vt:lpstr>Times New Roman</vt:lpstr>
      <vt:lpstr>微软雅黑</vt:lpstr>
      <vt:lpstr>Times New Roman</vt:lpstr>
      <vt:lpstr>Calibri</vt:lpstr>
      <vt:lpstr>Arial Unicode MS</vt:lpstr>
      <vt:lpstr>Office Theme</vt:lpstr>
      <vt:lpstr>PowerPoint 演示文稿</vt:lpstr>
      <vt:lpstr>PowerPoint 演示文稿</vt:lpstr>
      <vt:lpstr>⼆、说明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⼋、技术规格</vt:lpstr>
      <vt:lpstr>九、售后服务相关信息</vt:lpstr>
      <vt:lpstr>产品合格证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说明书.cdr</dc:title>
  <dc:creator>Administrator</dc:creator>
  <cp:lastModifiedBy>爱游泳的石头</cp:lastModifiedBy>
  <cp:revision>10</cp:revision>
  <dcterms:created xsi:type="dcterms:W3CDTF">2022-11-07T23:37:00Z</dcterms:created>
  <dcterms:modified xsi:type="dcterms:W3CDTF">2022-11-25T02:58:54Z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2022-11-03T16:00:00Z</vt:filetime>
  </property>
  <property fmtid="{D5CDD505-2E9C-101B-9397-08002B2CF9AE}" pid="3" name="Creator">
    <vt:lpwstr>CorelDRAW 2020</vt:lpwstr>
  </property>
  <property fmtid="{D5CDD505-2E9C-101B-9397-08002B2CF9AE}" pid="4" name="LastSaved">
    <vt:filetime>2022-11-08T16:00:00Z</vt:filetime>
  </property>
  <property fmtid="{D5CDD505-2E9C-101B-9397-08002B2CF9AE}" pid="5" name="ICV">
    <vt:lpwstr>793F88D8EAC740759A9E29CFA550DD0D</vt:lpwstr>
  </property>
  <property fmtid="{D5CDD505-2E9C-101B-9397-08002B2CF9AE}" pid="6" name="KSOProductBuildVer">
    <vt:lpwstr>2052-11.1.0.12598</vt:lpwstr>
  </property>
</Properties>
</file>